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0" r:id="rId2"/>
    <p:sldId id="256" r:id="rId3"/>
    <p:sldId id="287" r:id="rId4"/>
    <p:sldId id="258" r:id="rId5"/>
    <p:sldId id="259" r:id="rId6"/>
    <p:sldId id="260" r:id="rId7"/>
    <p:sldId id="288" r:id="rId8"/>
    <p:sldId id="261" r:id="rId9"/>
    <p:sldId id="262" r:id="rId10"/>
    <p:sldId id="263" r:id="rId11"/>
    <p:sldId id="289" r:id="rId12"/>
    <p:sldId id="299" r:id="rId13"/>
    <p:sldId id="292" r:id="rId14"/>
    <p:sldId id="293" r:id="rId15"/>
    <p:sldId id="296" r:id="rId16"/>
    <p:sldId id="266" r:id="rId17"/>
    <p:sldId id="267" r:id="rId18"/>
    <p:sldId id="268" r:id="rId19"/>
    <p:sldId id="300" r:id="rId20"/>
    <p:sldId id="269" r:id="rId21"/>
    <p:sldId id="270" r:id="rId22"/>
    <p:sldId id="271" r:id="rId23"/>
    <p:sldId id="301" r:id="rId24"/>
    <p:sldId id="291" r:id="rId25"/>
    <p:sldId id="295" r:id="rId26"/>
    <p:sldId id="297" r:id="rId27"/>
    <p:sldId id="274" r:id="rId28"/>
    <p:sldId id="275" r:id="rId29"/>
    <p:sldId id="304" r:id="rId30"/>
    <p:sldId id="276" r:id="rId31"/>
    <p:sldId id="277" r:id="rId32"/>
    <p:sldId id="278" r:id="rId33"/>
    <p:sldId id="303" r:id="rId34"/>
    <p:sldId id="279" r:id="rId35"/>
    <p:sldId id="29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650" autoAdjust="0"/>
    <p:restoredTop sz="94542" autoAdjust="0"/>
  </p:normalViewPr>
  <p:slideViewPr>
    <p:cSldViewPr snapToGrid="0">
      <p:cViewPr varScale="1">
        <p:scale>
          <a:sx n="79" d="100"/>
          <a:sy n="79" d="100"/>
        </p:scale>
        <p:origin x="978" y="96"/>
      </p:cViewPr>
      <p:guideLst/>
    </p:cSldViewPr>
  </p:slideViewPr>
  <p:outlineViewPr>
    <p:cViewPr>
      <p:scale>
        <a:sx n="33" d="100"/>
        <a:sy n="33" d="100"/>
      </p:scale>
      <p:origin x="0" y="-7794"/>
    </p:cViewPr>
  </p:outlineViewPr>
  <p:notesTextViewPr>
    <p:cViewPr>
      <p:scale>
        <a:sx n="1" d="1"/>
        <a:sy n="1" d="1"/>
      </p:scale>
      <p:origin x="0" y="0"/>
    </p:cViewPr>
  </p:notesTextViewPr>
  <p:sorterViewPr>
    <p:cViewPr>
      <p:scale>
        <a:sx n="100" d="100"/>
        <a:sy n="100" d="100"/>
      </p:scale>
      <p:origin x="0" y="-6504"/>
    </p:cViewPr>
  </p:sorterViewPr>
  <p:notesViewPr>
    <p:cSldViewPr snapToGrid="0">
      <p:cViewPr varScale="1">
        <p:scale>
          <a:sx n="58" d="100"/>
          <a:sy n="58" d="100"/>
        </p:scale>
        <p:origin x="302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CFC11-793D-4D65-B385-216C4A927861}" type="datetimeFigureOut">
              <a:rPr lang="en-AU" smtClean="0"/>
              <a:t>18/02/2021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BB8FD-9594-4D23-AB92-98B90B7957EE}" type="slidenum">
              <a:rPr lang="en-AU" smtClean="0"/>
              <a:t>‹#›</a:t>
            </a:fld>
            <a:endParaRPr lang="en-AU"/>
          </a:p>
        </p:txBody>
      </p:sp>
    </p:spTree>
    <p:extLst>
      <p:ext uri="{BB962C8B-B14F-4D97-AF65-F5344CB8AC3E}">
        <p14:creationId xmlns:p14="http://schemas.microsoft.com/office/powerpoint/2010/main" val="3757662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09BB8FD-9594-4D23-AB92-98B90B7957EE}" type="slidenum">
              <a:rPr lang="en-AU" smtClean="0"/>
              <a:t>27</a:t>
            </a:fld>
            <a:endParaRPr lang="en-AU"/>
          </a:p>
        </p:txBody>
      </p:sp>
    </p:spTree>
    <p:extLst>
      <p:ext uri="{BB962C8B-B14F-4D97-AF65-F5344CB8AC3E}">
        <p14:creationId xmlns:p14="http://schemas.microsoft.com/office/powerpoint/2010/main" val="3539596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C0C20-F98E-4951-AF17-CE43F99BD5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E84FCD2-953B-4CFB-A902-E37BD6377C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8FB6CB2-4838-4CC2-8EB2-31677C26D689}"/>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531AD6FF-E1A8-4A45-8D63-F462354720F0}"/>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08AEFA21-FE96-49D8-9ABA-79C48BAEDEE6}"/>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2656796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A3326-0257-4359-A18A-2A9C1E5890C5}"/>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7A12346-6279-41A5-862E-AFEC8D719A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D7E94B-82A3-4E12-8272-EAB31932CE80}"/>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AB699D07-05AB-4F94-A4A8-988AD52D11B4}"/>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B699596-C676-4CD3-BB0D-8F6DB4CBDCD8}"/>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24371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2ABA9C-8F36-4438-9041-574B542EE3F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FDAA9A7-219A-41AF-B1E5-8B4ADAE4F6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CE55409-6B47-4D89-BACA-B4AE4C08CC09}"/>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97BBB2C6-161C-405D-88D5-8F45B8C4A069}"/>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28CF31A6-2D2D-4812-8548-DE363633AF1D}"/>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3433735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84E3B-CDCC-4B0B-B746-6FC00BFED37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D848A88-36C0-477B-B209-023A534B7B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7B0D03D-961F-4D83-A1F0-4C0A4D4ECDE3}"/>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9AD8372F-3A31-47A1-AE51-64B371D36FA3}"/>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DEA68667-467F-48C5-9474-4CB97FAF4912}"/>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768863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07A68-B1AA-4839-8872-B536832B17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784EDADA-3A4C-4BD9-A9BB-BBD4C4BC0A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C32409-DA47-4DCC-807D-6B166939D6A8}"/>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0BFF0BDB-65A3-4D76-B3A5-DA0EC0A0E448}"/>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4190BC49-60AF-47F9-8004-6175D987E9E2}"/>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21850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78F95-D3A7-498C-9335-6271E63599E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73805D18-7530-46A4-B9F7-E432C18E28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E888ACD9-3EEC-4CA9-B182-F8D578BA1A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4E8F37A-EB4B-457E-B8CF-45190A1DF33E}"/>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6" name="Footer Placeholder 5">
            <a:extLst>
              <a:ext uri="{FF2B5EF4-FFF2-40B4-BE49-F238E27FC236}">
                <a16:creationId xmlns:a16="http://schemas.microsoft.com/office/drawing/2014/main" id="{FF3A8D31-23FA-4525-9311-4A7204C6B5C7}"/>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FFB05A2E-3F63-4184-9197-55274AB7B13B}"/>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452160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D99F2-621A-44BE-8883-31B5B6CA814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4164605-374D-435D-8E61-57622131C2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D0B034-DFD7-4754-A3E4-34632597EC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35911199-4193-4DBF-975D-780F0A2F9F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DD1DD0-1B94-4975-B356-086A30BBA7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C69DF420-97B9-40FD-A98F-D185CBF62C8D}"/>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8" name="Footer Placeholder 7">
            <a:extLst>
              <a:ext uri="{FF2B5EF4-FFF2-40B4-BE49-F238E27FC236}">
                <a16:creationId xmlns:a16="http://schemas.microsoft.com/office/drawing/2014/main" id="{0E451F3A-9E93-4E90-A62D-9BBE686E56E1}"/>
              </a:ext>
            </a:extLst>
          </p:cNvPr>
          <p:cNvSpPr>
            <a:spLocks noGrp="1"/>
          </p:cNvSpPr>
          <p:nvPr>
            <p:ph type="ftr" sz="quarter" idx="11"/>
          </p:nvPr>
        </p:nvSpPr>
        <p:spPr/>
        <p:txBody>
          <a:bodyPr/>
          <a:lstStyle/>
          <a:p>
            <a:endParaRPr lang="en-AU" dirty="0"/>
          </a:p>
        </p:txBody>
      </p:sp>
      <p:sp>
        <p:nvSpPr>
          <p:cNvPr id="9" name="Slide Number Placeholder 8">
            <a:extLst>
              <a:ext uri="{FF2B5EF4-FFF2-40B4-BE49-F238E27FC236}">
                <a16:creationId xmlns:a16="http://schemas.microsoft.com/office/drawing/2014/main" id="{645E68F0-C529-472A-90BA-3A3310784405}"/>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3347175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30C6B-C68D-40F0-9FC7-3D51D2D5E34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B0C6A5D-2D9C-4114-A124-FAEEF0147C14}"/>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4" name="Footer Placeholder 3">
            <a:extLst>
              <a:ext uri="{FF2B5EF4-FFF2-40B4-BE49-F238E27FC236}">
                <a16:creationId xmlns:a16="http://schemas.microsoft.com/office/drawing/2014/main" id="{727B1496-0A6B-4B21-8410-FDA4AE278BE6}"/>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6A3B5EC-C7FB-4ECB-9091-256F4C747AB2}"/>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1410886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4AE194-F5D9-4D43-8AA4-9E52696104E5}"/>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3" name="Footer Placeholder 2">
            <a:extLst>
              <a:ext uri="{FF2B5EF4-FFF2-40B4-BE49-F238E27FC236}">
                <a16:creationId xmlns:a16="http://schemas.microsoft.com/office/drawing/2014/main" id="{065879C3-17DA-4124-838C-09E21D55ED3E}"/>
              </a:ext>
            </a:extLst>
          </p:cNvPr>
          <p:cNvSpPr>
            <a:spLocks noGrp="1"/>
          </p:cNvSpPr>
          <p:nvPr>
            <p:ph type="ftr" sz="quarter" idx="11"/>
          </p:nvPr>
        </p:nvSpPr>
        <p:spPr/>
        <p:txBody>
          <a:bodyPr/>
          <a:lstStyle/>
          <a:p>
            <a:endParaRPr lang="en-AU" dirty="0"/>
          </a:p>
        </p:txBody>
      </p:sp>
      <p:sp>
        <p:nvSpPr>
          <p:cNvPr id="4" name="Slide Number Placeholder 3">
            <a:extLst>
              <a:ext uri="{FF2B5EF4-FFF2-40B4-BE49-F238E27FC236}">
                <a16:creationId xmlns:a16="http://schemas.microsoft.com/office/drawing/2014/main" id="{81EC1857-2CC0-4823-82AC-4FC18754002A}"/>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3139950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FDD84-5D60-45BC-8D7B-B36B17640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70402C4E-3E93-41DD-B07D-3F18C2A243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19E27AA-EDF3-412D-BC31-740FD8672F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7EBB8E-A0D6-45F2-AF87-453A4250D3C4}"/>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6" name="Footer Placeholder 5">
            <a:extLst>
              <a:ext uri="{FF2B5EF4-FFF2-40B4-BE49-F238E27FC236}">
                <a16:creationId xmlns:a16="http://schemas.microsoft.com/office/drawing/2014/main" id="{069BD8B6-4033-4C2B-9262-AA60F2A0A7F6}"/>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3B582567-0A1E-4B46-B899-DC23CCC4659B}"/>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3233990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AF95F-3A7C-42CE-879C-D1EF1445F3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F7AD98F7-3B83-4E4C-8E82-C2544636A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9EAB687F-7A60-4840-BD9F-08A7AC72F5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E2331C-DA90-4C5A-BEAD-5EFFE4AA61F0}"/>
              </a:ext>
            </a:extLst>
          </p:cNvPr>
          <p:cNvSpPr>
            <a:spLocks noGrp="1"/>
          </p:cNvSpPr>
          <p:nvPr>
            <p:ph type="dt" sz="half" idx="10"/>
          </p:nvPr>
        </p:nvSpPr>
        <p:spPr/>
        <p:txBody>
          <a:bodyPr/>
          <a:lstStyle/>
          <a:p>
            <a:fld id="{23FDEF13-76A2-442B-A53B-93DC58D85A25}" type="datetimeFigureOut">
              <a:rPr lang="en-AU" smtClean="0"/>
              <a:t>18/02/2021</a:t>
            </a:fld>
            <a:endParaRPr lang="en-AU" dirty="0"/>
          </a:p>
        </p:txBody>
      </p:sp>
      <p:sp>
        <p:nvSpPr>
          <p:cNvPr id="6" name="Footer Placeholder 5">
            <a:extLst>
              <a:ext uri="{FF2B5EF4-FFF2-40B4-BE49-F238E27FC236}">
                <a16:creationId xmlns:a16="http://schemas.microsoft.com/office/drawing/2014/main" id="{3922E779-E365-486F-926F-ED6E85599AAD}"/>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1F1090EE-4385-477F-A4A8-9DD5F6D437AC}"/>
              </a:ext>
            </a:extLst>
          </p:cNvPr>
          <p:cNvSpPr>
            <a:spLocks noGrp="1"/>
          </p:cNvSpPr>
          <p:nvPr>
            <p:ph type="sldNum" sz="quarter" idx="12"/>
          </p:nvPr>
        </p:nvSpPr>
        <p:spPr/>
        <p:txBody>
          <a:bodyPr/>
          <a:lstStyle/>
          <a:p>
            <a:fld id="{63434D1A-F639-467F-B6DC-C12DF1E2FD52}" type="slidenum">
              <a:rPr lang="en-AU" smtClean="0"/>
              <a:t>‹#›</a:t>
            </a:fld>
            <a:endParaRPr lang="en-AU" dirty="0"/>
          </a:p>
        </p:txBody>
      </p:sp>
    </p:spTree>
    <p:extLst>
      <p:ext uri="{BB962C8B-B14F-4D97-AF65-F5344CB8AC3E}">
        <p14:creationId xmlns:p14="http://schemas.microsoft.com/office/powerpoint/2010/main" val="4110672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39DA1E-46FD-4CA8-BF0A-A6295B4BFD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6DF99F7F-0F1C-4DE6-ADEC-BC4F63F90D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C7AC4C9-220C-4C88-82A4-23FDC52324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FDEF13-76A2-442B-A53B-93DC58D85A25}" type="datetimeFigureOut">
              <a:rPr lang="en-AU" smtClean="0"/>
              <a:t>18/02/2021</a:t>
            </a:fld>
            <a:endParaRPr lang="en-AU" dirty="0"/>
          </a:p>
        </p:txBody>
      </p:sp>
      <p:sp>
        <p:nvSpPr>
          <p:cNvPr id="5" name="Footer Placeholder 4">
            <a:extLst>
              <a:ext uri="{FF2B5EF4-FFF2-40B4-BE49-F238E27FC236}">
                <a16:creationId xmlns:a16="http://schemas.microsoft.com/office/drawing/2014/main" id="{FA7A535F-AA70-4CA8-98D2-ECDA3831CF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a:extLst>
              <a:ext uri="{FF2B5EF4-FFF2-40B4-BE49-F238E27FC236}">
                <a16:creationId xmlns:a16="http://schemas.microsoft.com/office/drawing/2014/main" id="{F01B74B8-7875-4A2D-84CD-737D967C62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434D1A-F639-467F-B6DC-C12DF1E2FD52}" type="slidenum">
              <a:rPr lang="en-AU" smtClean="0"/>
              <a:t>‹#›</a:t>
            </a:fld>
            <a:endParaRPr lang="en-AU" dirty="0"/>
          </a:p>
        </p:txBody>
      </p:sp>
    </p:spTree>
    <p:extLst>
      <p:ext uri="{BB962C8B-B14F-4D97-AF65-F5344CB8AC3E}">
        <p14:creationId xmlns:p14="http://schemas.microsoft.com/office/powerpoint/2010/main" val="3120869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standing on a beach&#10;&#10;Description automatically generated">
            <a:extLst>
              <a:ext uri="{FF2B5EF4-FFF2-40B4-BE49-F238E27FC236}">
                <a16:creationId xmlns:a16="http://schemas.microsoft.com/office/drawing/2014/main" id="{C8EBDF4B-25E8-42D7-B896-06688E143B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6E4A1C03-498B-4AF6-BA94-D0D3FB7C07A6}"/>
              </a:ext>
            </a:extLst>
          </p:cNvPr>
          <p:cNvSpPr>
            <a:spLocks noGrp="1"/>
          </p:cNvSpPr>
          <p:nvPr>
            <p:ph type="ctrTitle"/>
          </p:nvPr>
        </p:nvSpPr>
        <p:spPr>
          <a:xfrm>
            <a:off x="1524000" y="954157"/>
            <a:ext cx="9144000" cy="5791200"/>
          </a:xfrm>
        </p:spPr>
        <p:txBody>
          <a:bodyPr>
            <a:normAutofit/>
          </a:bodyPr>
          <a:lstStyle/>
          <a:p>
            <a:br>
              <a:rPr lang="en-AU" sz="72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br>
              <a:rPr lang="en-AU" sz="72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br>
              <a:rPr lang="en-AU" sz="72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br>
              <a:rPr lang="en-AU" sz="72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endParaRPr lang="en-AU" dirty="0"/>
          </a:p>
        </p:txBody>
      </p:sp>
      <p:sp>
        <p:nvSpPr>
          <p:cNvPr id="8" name="Rectangle 7">
            <a:extLst>
              <a:ext uri="{FF2B5EF4-FFF2-40B4-BE49-F238E27FC236}">
                <a16:creationId xmlns:a16="http://schemas.microsoft.com/office/drawing/2014/main" id="{E5A02520-0550-4C70-9D6B-CBE9C36C6764}"/>
              </a:ext>
            </a:extLst>
          </p:cNvPr>
          <p:cNvSpPr/>
          <p:nvPr/>
        </p:nvSpPr>
        <p:spPr>
          <a:xfrm>
            <a:off x="1278835" y="497428"/>
            <a:ext cx="9634330" cy="5863144"/>
          </a:xfrm>
          <a:prstGeom prst="rect">
            <a:avLst/>
          </a:prstGeom>
        </p:spPr>
        <p:txBody>
          <a:bodyPr wrap="square">
            <a:spAutoFit/>
          </a:bodyPr>
          <a:lstStyle/>
          <a:p>
            <a:pPr algn="ctr"/>
            <a:r>
              <a:rPr lang="en-AU" sz="9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WELCOME</a:t>
            </a:r>
            <a:br>
              <a:rPr lang="en-AU" sz="60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r>
              <a:rPr lang="en-AU" sz="60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NATIONAL DAY OF </a:t>
            </a:r>
          </a:p>
          <a:p>
            <a:pPr algn="ctr"/>
            <a:r>
              <a:rPr lang="en-AU" sz="60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PRAYER &amp; FASTING 2020</a:t>
            </a:r>
          </a:p>
          <a:p>
            <a:pPr algn="ctr"/>
            <a:endParaRPr lang="en-AU" sz="1400" b="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40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Jesus said, </a:t>
            </a:r>
          </a:p>
          <a:p>
            <a:pPr algn="ctr"/>
            <a:r>
              <a:rPr lang="en-AU" sz="4000" b="1" i="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Men ought always to pray and not faint.</a:t>
            </a:r>
          </a:p>
          <a:p>
            <a:pPr algn="ctr"/>
            <a:r>
              <a:rPr lang="en-AU" sz="28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Luke 18:1</a:t>
            </a:r>
            <a:br>
              <a:rPr lang="en-AU"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br>
              <a:rPr lang="en-AU" sz="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br>
              <a:rPr lang="en-AU" sz="11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endParaRPr lang="en-AU" dirty="0"/>
          </a:p>
        </p:txBody>
      </p:sp>
      <p:pic>
        <p:nvPicPr>
          <p:cNvPr id="3" name="Picture 2" descr="A person sitting on a rock with a cross in the background&#10;&#10;Description automatically generated with medium confidence">
            <a:extLst>
              <a:ext uri="{FF2B5EF4-FFF2-40B4-BE49-F238E27FC236}">
                <a16:creationId xmlns:a16="http://schemas.microsoft.com/office/drawing/2014/main" id="{65F5D430-80DE-45AB-A1C6-F8AD7A8384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237477F4-4555-4127-9F82-951F46E52F97}"/>
              </a:ext>
            </a:extLst>
          </p:cNvPr>
          <p:cNvSpPr txBox="1"/>
          <p:nvPr/>
        </p:nvSpPr>
        <p:spPr>
          <a:xfrm>
            <a:off x="414528" y="112643"/>
            <a:ext cx="11326368" cy="6601807"/>
          </a:xfrm>
          <a:prstGeom prst="rect">
            <a:avLst/>
          </a:prstGeom>
          <a:noFill/>
        </p:spPr>
        <p:txBody>
          <a:bodyPr wrap="square">
            <a:spAutoFit/>
          </a:bodyPr>
          <a:lstStyle/>
          <a:p>
            <a:pPr algn="ctr"/>
            <a:r>
              <a:rPr lang="en-AU" sz="115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WELCOME</a:t>
            </a:r>
            <a:br>
              <a:rPr lang="en-AU"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br>
            <a:r>
              <a:rPr lang="en-AU" sz="6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NATIONAL  DAY  OF </a:t>
            </a:r>
          </a:p>
          <a:p>
            <a:pPr algn="ctr"/>
            <a:r>
              <a:rPr lang="en-AU" sz="6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PRAYER  &amp;  FASTING   -     2021</a:t>
            </a:r>
          </a:p>
          <a:p>
            <a:pPr algn="ctr"/>
            <a:endParaRPr lang="en-AU"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ZOOM ID# 776881184</a:t>
            </a:r>
            <a:endParaRPr lang="en-AU"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AU"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AU"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3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Jesus said, </a:t>
            </a:r>
          </a:p>
          <a:p>
            <a:pPr algn="ctr"/>
            <a:r>
              <a:rPr lang="en-AU" sz="3600" b="1"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Men ought always to pray and not faint.</a:t>
            </a:r>
          </a:p>
          <a:p>
            <a:pPr algn="ctr"/>
            <a:r>
              <a:rPr lang="en-AU" sz="2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Luke 18:1</a:t>
            </a:r>
            <a:endParaRPr lang="en-AU" sz="3600" b="1" dirty="0"/>
          </a:p>
        </p:txBody>
      </p:sp>
    </p:spTree>
    <p:extLst>
      <p:ext uri="{BB962C8B-B14F-4D97-AF65-F5344CB8AC3E}">
        <p14:creationId xmlns:p14="http://schemas.microsoft.com/office/powerpoint/2010/main" val="2156352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a:xfrm>
            <a:off x="1524000" y="584141"/>
            <a:ext cx="9144000" cy="2925822"/>
          </a:xfrm>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53D94D4A-0E8C-4FF2-B036-DD6556757AE6}"/>
              </a:ext>
            </a:extLst>
          </p:cNvPr>
          <p:cNvSpPr/>
          <p:nvPr/>
        </p:nvSpPr>
        <p:spPr>
          <a:xfrm>
            <a:off x="4418718" y="4136568"/>
            <a:ext cx="3379964" cy="1015663"/>
          </a:xfrm>
          <a:prstGeom prst="rect">
            <a:avLst/>
          </a:prstGeom>
        </p:spPr>
        <p:txBody>
          <a:bodyPr wrap="none">
            <a:spAutoFit/>
          </a:bodyPr>
          <a:lstStyle/>
          <a:p>
            <a:r>
              <a:rPr lang="en-AU" sz="6000" dirty="0">
                <a:effectLst>
                  <a:outerShdw blurRad="38100" dist="38100" dir="2700000" algn="tl">
                    <a:srgbClr val="000000">
                      <a:alpha val="43137"/>
                    </a:srgbClr>
                  </a:outerShdw>
                </a:effectLst>
              </a:rPr>
              <a:t>SESSION 3</a:t>
            </a: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3139321"/>
          </a:xfrm>
          <a:prstGeom prst="rect">
            <a:avLst/>
          </a:prstGeom>
        </p:spPr>
        <p:txBody>
          <a:bodyPr wrap="square">
            <a:spAutoFit/>
          </a:bodyPr>
          <a:lstStyle/>
          <a:p>
            <a:pPr lvl="0" algn="ctr">
              <a:spcAft>
                <a:spcPts val="0"/>
              </a:spcAft>
              <a:buSzPts val="1400"/>
            </a:pPr>
            <a:r>
              <a:rPr lang="en-AU" sz="6600" b="1" dirty="0">
                <a:effectLst>
                  <a:outerShdw blurRad="38100" dist="38100" dir="2700000" algn="tl">
                    <a:srgbClr val="000000">
                      <a:alpha val="43137"/>
                    </a:srgbClr>
                  </a:outerShdw>
                </a:effectLst>
              </a:rPr>
              <a:t>Pray </a:t>
            </a:r>
          </a:p>
          <a:p>
            <a:pPr lvl="0" algn="ctr">
              <a:spcAft>
                <a:spcPts val="0"/>
              </a:spcAft>
              <a:buSzPts val="1400"/>
            </a:pPr>
            <a:r>
              <a:rPr lang="en-AU" sz="6600" b="1" dirty="0">
                <a:effectLst>
                  <a:outerShdw blurRad="38100" dist="38100" dir="2700000" algn="tl">
                    <a:srgbClr val="000000">
                      <a:alpha val="43137"/>
                    </a:srgbClr>
                  </a:outerShdw>
                </a:effectLst>
              </a:rPr>
              <a:t>for </a:t>
            </a:r>
          </a:p>
          <a:p>
            <a:pPr lvl="0" algn="ctr">
              <a:spcAft>
                <a:spcPts val="0"/>
              </a:spcAft>
              <a:buSzPts val="1400"/>
            </a:pPr>
            <a:r>
              <a:rPr lang="en-AU" sz="6600" b="1" dirty="0">
                <a:effectLst>
                  <a:outerShdw blurRad="38100" dist="38100" dir="2700000" algn="tl">
                    <a:srgbClr val="000000">
                      <a:alpha val="43137"/>
                    </a:srgbClr>
                  </a:outerShdw>
                </a:effectLst>
              </a:rPr>
              <a:t>Families</a:t>
            </a:r>
          </a:p>
        </p:txBody>
      </p:sp>
    </p:spTree>
    <p:extLst>
      <p:ext uri="{BB962C8B-B14F-4D97-AF65-F5344CB8AC3E}">
        <p14:creationId xmlns:p14="http://schemas.microsoft.com/office/powerpoint/2010/main" val="2311200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737981"/>
          </a:xfrm>
          <a:prstGeom prst="rect">
            <a:avLst/>
          </a:prstGeom>
        </p:spPr>
        <p:txBody>
          <a:bodyPr wrap="square">
            <a:spAutoFit/>
          </a:bodyPr>
          <a:lstStyle/>
          <a:p>
            <a:pPr marL="342900" lvl="0" indent="-342900">
              <a:lnSpc>
                <a:spcPct val="107000"/>
              </a:lnSpc>
              <a:spcAft>
                <a:spcPts val="800"/>
              </a:spcAft>
              <a:buFont typeface="Symbol" panose="05050102010706020507" pitchFamily="18" charset="2"/>
              <a:buChar char=""/>
            </a:pPr>
            <a:r>
              <a:rPr lang="en-AU" sz="3200" b="1" dirty="0">
                <a:latin typeface="Calibri" panose="020F0502020204030204" pitchFamily="34" charset="0"/>
                <a:ea typeface="Times New Roman" panose="02020603050405020304" pitchFamily="18" charset="0"/>
                <a:cs typeface="Cambria" panose="02040503050406030204" pitchFamily="18" charset="0"/>
              </a:rPr>
              <a:t>That a</a:t>
            </a:r>
            <a:r>
              <a:rPr lang="en-AU" sz="3200" b="1" dirty="0">
                <a:effectLst/>
                <a:latin typeface="Calibri" panose="020F0502020204030204" pitchFamily="34" charset="0"/>
                <a:ea typeface="Times New Roman" panose="02020603050405020304" pitchFamily="18" charset="0"/>
                <a:cs typeface="Cambria" panose="02040503050406030204" pitchFamily="18" charset="0"/>
              </a:rPr>
              <a:t>ll will find their identity as sons and daughters of our Father in heaven and the Father’s love through Jesus Christ. Luke 15:7. Pray that they experience the unconditional love of the Father through Jesus Christ, His Son. </a:t>
            </a:r>
            <a:r>
              <a:rPr lang="en-AU" sz="3200" dirty="0">
                <a:effectLst/>
                <a:latin typeface="Calibri" panose="020F0502020204030204" pitchFamily="34" charset="0"/>
                <a:ea typeface="Times New Roman" panose="02020603050405020304" pitchFamily="18" charset="0"/>
                <a:cs typeface="Cambria" panose="02040503050406030204" pitchFamily="18" charset="0"/>
              </a:rPr>
              <a:t>John 3:16</a:t>
            </a:r>
          </a:p>
          <a:p>
            <a:pPr lvl="0">
              <a:lnSpc>
                <a:spcPct val="107000"/>
              </a:lnSpc>
              <a:spcAft>
                <a:spcPts val="800"/>
              </a:spcAft>
            </a:pPr>
            <a:r>
              <a:rPr lang="en-AU" sz="1200" b="1" dirty="0">
                <a:effectLst/>
                <a:latin typeface="Calibri" panose="020F0502020204030204" pitchFamily="34" charset="0"/>
                <a:ea typeface="Times New Roman" panose="02020603050405020304" pitchFamily="18" charset="0"/>
                <a:cs typeface="Cambria" panose="02040503050406030204" pitchFamily="18" charset="0"/>
              </a:rPr>
              <a:t>  </a:t>
            </a:r>
            <a:endParaRPr lang="en-AU" sz="1200" dirty="0">
              <a:effectLst/>
              <a:latin typeface="Cambria" panose="02040503050406030204" pitchFamily="18" charset="0"/>
              <a:ea typeface="Times New Roman" panose="02020603050405020304" pitchFamily="18" charset="0"/>
              <a:cs typeface="Cambria" panose="02040503050406030204" pitchFamily="18" charset="0"/>
            </a:endParaRPr>
          </a:p>
          <a:p>
            <a:pPr marL="342900" lvl="0" indent="-342900">
              <a:lnSpc>
                <a:spcPct val="107000"/>
              </a:lnSpc>
              <a:spcAft>
                <a:spcPts val="800"/>
              </a:spcAft>
              <a:buFont typeface="Symbol" panose="05050102010706020507" pitchFamily="18" charset="2"/>
              <a:buChar char=""/>
            </a:pPr>
            <a:r>
              <a:rPr lang="en-AU" sz="3200" b="1" dirty="0">
                <a:latin typeface="Calibri" panose="020F0502020204030204" pitchFamily="34" charset="0"/>
                <a:ea typeface="Times New Roman" panose="02020603050405020304" pitchFamily="18" charset="0"/>
                <a:cs typeface="Cambria" panose="02040503050406030204" pitchFamily="18" charset="0"/>
              </a:rPr>
              <a:t>For t</a:t>
            </a:r>
            <a:r>
              <a:rPr lang="en-AU" sz="3200" b="1" dirty="0">
                <a:effectLst/>
                <a:latin typeface="Calibri" panose="020F0502020204030204" pitchFamily="34" charset="0"/>
                <a:ea typeface="Times New Roman" panose="02020603050405020304" pitchFamily="18" charset="0"/>
                <a:cs typeface="Cambria" panose="02040503050406030204" pitchFamily="18" charset="0"/>
              </a:rPr>
              <a:t>he exquisite beauty of the complementarity between men and women to be revealed in the media and the education system so people will celebrate God’s plan for male and female. This is the basis for marriage, this is the foundation for families, this is the hope for Australia’s future.</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3669238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781C14-F68D-4121-8164-0FB3179346A0}"/>
              </a:ext>
            </a:extLst>
          </p:cNvPr>
          <p:cNvSpPr txBox="1"/>
          <p:nvPr/>
        </p:nvSpPr>
        <p:spPr>
          <a:xfrm>
            <a:off x="597408" y="755904"/>
            <a:ext cx="10460736" cy="4687309"/>
          </a:xfrm>
          <a:prstGeom prst="rect">
            <a:avLst/>
          </a:prstGeom>
          <a:noFill/>
        </p:spPr>
        <p:txBody>
          <a:bodyPr wrap="square">
            <a:spAutoFit/>
          </a:bodyPr>
          <a:lstStyle/>
          <a:p>
            <a:pPr marL="342900" lvl="0" indent="-342900">
              <a:lnSpc>
                <a:spcPct val="107000"/>
              </a:lnSpc>
              <a:spcAft>
                <a:spcPts val="800"/>
              </a:spcAft>
              <a:buFont typeface="Symbol" panose="05050102010706020507" pitchFamily="18" charset="2"/>
              <a:buChar char=""/>
            </a:pPr>
            <a:r>
              <a:rPr lang="en-AU" sz="3200" b="1" dirty="0">
                <a:ea typeface="Times New Roman" panose="02020603050405020304" pitchFamily="18" charset="0"/>
                <a:cs typeface="Cambria" panose="02040503050406030204" pitchFamily="18" charset="0"/>
              </a:rPr>
              <a:t>For o</a:t>
            </a:r>
            <a:r>
              <a:rPr lang="en-AU" sz="3200" b="1" dirty="0">
                <a:effectLst/>
                <a:ea typeface="Times New Roman" panose="02020603050405020304" pitchFamily="18" charset="0"/>
                <a:cs typeface="Cambria" panose="02040503050406030204" pitchFamily="18" charset="0"/>
              </a:rPr>
              <a:t>ur children to grow up free from sexual abuse and gender indoctrination by perverse influences in the education system, media, and government. </a:t>
            </a:r>
          </a:p>
          <a:p>
            <a:pPr lvl="0">
              <a:lnSpc>
                <a:spcPct val="107000"/>
              </a:lnSpc>
              <a:spcAft>
                <a:spcPts val="800"/>
              </a:spcAft>
            </a:pPr>
            <a:r>
              <a:rPr lang="en-AU" sz="1200" b="1" dirty="0">
                <a:effectLst/>
                <a:ea typeface="Times New Roman" panose="02020603050405020304" pitchFamily="18" charset="0"/>
                <a:cs typeface="Cambria" panose="02040503050406030204" pitchFamily="18" charset="0"/>
              </a:rPr>
              <a:t>  </a:t>
            </a:r>
            <a:endParaRPr lang="en-AU" sz="1200" dirty="0">
              <a:effectLst/>
              <a:ea typeface="Times New Roman" panose="02020603050405020304" pitchFamily="18" charset="0"/>
              <a:cs typeface="Cambria" panose="02040503050406030204" pitchFamily="18" charset="0"/>
            </a:endParaRPr>
          </a:p>
          <a:p>
            <a:pPr marL="342900" lvl="0" indent="-342900">
              <a:lnSpc>
                <a:spcPct val="107000"/>
              </a:lnSpc>
              <a:spcAft>
                <a:spcPts val="800"/>
              </a:spcAft>
              <a:buFont typeface="Symbol" panose="05050102010706020507" pitchFamily="18" charset="2"/>
              <a:buChar char=""/>
            </a:pPr>
            <a:r>
              <a:rPr lang="en-AU" sz="3200" b="1" dirty="0">
                <a:ea typeface="Times New Roman" panose="02020603050405020304" pitchFamily="18" charset="0"/>
                <a:cs typeface="Cambria" panose="02040503050406030204" pitchFamily="18" charset="0"/>
              </a:rPr>
              <a:t>For t</a:t>
            </a:r>
            <a:r>
              <a:rPr lang="en-AU" sz="3200" b="1" dirty="0">
                <a:effectLst/>
                <a:ea typeface="Times New Roman" panose="02020603050405020304" pitchFamily="18" charset="0"/>
                <a:cs typeface="Cambria" panose="02040503050406030204" pitchFamily="18" charset="0"/>
              </a:rPr>
              <a:t>he restoration of families and true fatherhood as God intended. Pray that fathers will be inspired to put their families first - Malachi 6:4, “</a:t>
            </a:r>
            <a:r>
              <a:rPr lang="en-AU" sz="3200" b="1" i="1" dirty="0">
                <a:effectLst/>
                <a:ea typeface="Times New Roman" panose="02020603050405020304" pitchFamily="18" charset="0"/>
                <a:cs typeface="Cambria" panose="02040503050406030204" pitchFamily="18" charset="0"/>
              </a:rPr>
              <a:t>And he shall turn the heart of the fathers to the children, and the heart of the children to their fathers, lest I come and smite the earth with a curse.”</a:t>
            </a:r>
            <a:endParaRPr lang="en-AU" sz="3200" dirty="0">
              <a:effectLst/>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4016734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755422"/>
          </a:xfrm>
          <a:prstGeom prst="rect">
            <a:avLst/>
          </a:prstGeom>
        </p:spPr>
        <p:txBody>
          <a:bodyPr wrap="square">
            <a:spAutoFit/>
          </a:bodyPr>
          <a:lstStyle/>
          <a:p>
            <a:pPr algn="ctr"/>
            <a:r>
              <a:rPr lang="en-AU" sz="6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LOVE OFFERING</a:t>
            </a:r>
          </a:p>
          <a:p>
            <a:pPr algn="ctr"/>
            <a:r>
              <a:rPr lang="en-AU" sz="5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NATIONAL DAY OF </a:t>
            </a:r>
          </a:p>
          <a:p>
            <a:pPr algn="ctr"/>
            <a:r>
              <a:rPr lang="en-AU" sz="5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PRAYER &amp; FASTING</a:t>
            </a:r>
          </a:p>
          <a:p>
            <a:pPr algn="ctr"/>
            <a:endParaRPr lang="en-AU" sz="9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5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To cover costs of this national event.</a:t>
            </a:r>
          </a:p>
          <a:p>
            <a:pPr algn="ctr"/>
            <a:endParaRPr lang="en-AU" sz="9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AU" sz="1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5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Jesus said, </a:t>
            </a:r>
            <a:r>
              <a:rPr lang="en-AU" sz="5400" b="1"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It is more blessed to give than to receive. </a:t>
            </a:r>
            <a:r>
              <a:rPr lang="en-AU"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Acts 20:35</a:t>
            </a:r>
          </a:p>
        </p:txBody>
      </p:sp>
    </p:spTree>
    <p:extLst>
      <p:ext uri="{BB962C8B-B14F-4D97-AF65-F5344CB8AC3E}">
        <p14:creationId xmlns:p14="http://schemas.microsoft.com/office/powerpoint/2010/main" val="2969575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262979"/>
          </a:xfrm>
          <a:prstGeom prst="rect">
            <a:avLst/>
          </a:prstGeom>
        </p:spPr>
        <p:txBody>
          <a:bodyPr wrap="square">
            <a:spAutoFit/>
          </a:bodyPr>
          <a:lstStyle/>
          <a:p>
            <a:pPr lvl="2" algn="ctr"/>
            <a:r>
              <a:rPr lang="en-AU" sz="7200" b="1" dirty="0">
                <a:latin typeface="Calibri" panose="020F0502020204030204" pitchFamily="34" charset="0"/>
                <a:ea typeface="Calibri" panose="020F0502020204030204" pitchFamily="34" charset="0"/>
                <a:cs typeface="Times New Roman" panose="02020603050405020304" pitchFamily="18" charset="0"/>
              </a:rPr>
              <a:t>OFFERING</a:t>
            </a:r>
            <a:endParaRPr lang="en-AU" sz="4000" b="1" dirty="0">
              <a:latin typeface="Calibri" panose="020F0502020204030204" pitchFamily="34" charset="0"/>
              <a:ea typeface="Calibri" panose="020F0502020204030204" pitchFamily="34" charset="0"/>
              <a:cs typeface="Times New Roman" panose="02020603050405020304" pitchFamily="18" charset="0"/>
            </a:endParaRPr>
          </a:p>
          <a:p>
            <a:pPr lvl="2"/>
            <a:endParaRPr lang="en-AU" sz="1200" b="1" dirty="0">
              <a:latin typeface="Calibri" panose="020F0502020204030204" pitchFamily="34" charset="0"/>
              <a:ea typeface="Calibri" panose="020F0502020204030204" pitchFamily="34" charset="0"/>
              <a:cs typeface="Times New Roman" panose="02020603050405020304" pitchFamily="18" charset="0"/>
            </a:endParaRP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Give now at</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BSB: 032695</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ACCOUNT: 180234</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Australian Heart Ministries</a:t>
            </a:r>
          </a:p>
          <a:p>
            <a:pPr lvl="2"/>
            <a:endParaRPr lang="en-AU" sz="1200" b="1" dirty="0">
              <a:latin typeface="Calibri" panose="020F0502020204030204" pitchFamily="34" charset="0"/>
              <a:ea typeface="Calibri" panose="020F0502020204030204" pitchFamily="34" charset="0"/>
              <a:cs typeface="Times New Roman" panose="02020603050405020304" pitchFamily="18" charset="0"/>
            </a:endParaRPr>
          </a:p>
          <a:p>
            <a:pPr lvl="2"/>
            <a:r>
              <a:rPr lang="en-AU" sz="4000" dirty="0">
                <a:latin typeface="Calibri" panose="020F0502020204030204" pitchFamily="34" charset="0"/>
                <a:ea typeface="Calibri" panose="020F0502020204030204" pitchFamily="34" charset="0"/>
                <a:cs typeface="Times New Roman" panose="02020603050405020304" pitchFamily="18" charset="0"/>
              </a:rPr>
              <a:t>Description:</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Insert your own name + NDOPF</a:t>
            </a:r>
          </a:p>
        </p:txBody>
      </p:sp>
    </p:spTree>
    <p:extLst>
      <p:ext uri="{BB962C8B-B14F-4D97-AF65-F5344CB8AC3E}">
        <p14:creationId xmlns:p14="http://schemas.microsoft.com/office/powerpoint/2010/main" val="2996123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232202"/>
          </a:xfrm>
          <a:prstGeom prst="rect">
            <a:avLst/>
          </a:prstGeom>
        </p:spPr>
        <p:txBody>
          <a:bodyPr wrap="square">
            <a:spAutoFit/>
          </a:bodyPr>
          <a:lstStyle/>
          <a:p>
            <a:pPr lvl="2" algn="ctr"/>
            <a:r>
              <a:rPr lang="en-AU" sz="9600" b="1" dirty="0"/>
              <a:t>SAVE THE DATE</a:t>
            </a:r>
            <a:endParaRPr lang="en-AU" sz="5400" b="1" dirty="0">
              <a:ea typeface="Calibri" panose="020F0502020204030204" pitchFamily="34" charset="0"/>
              <a:cs typeface="Times New Roman" panose="02020603050405020304" pitchFamily="18" charset="0"/>
            </a:endParaRPr>
          </a:p>
          <a:p>
            <a:pPr algn="ctr"/>
            <a:r>
              <a:rPr lang="en-AU" sz="6600" b="1" dirty="0"/>
              <a:t>NATIONAL DAY OF </a:t>
            </a:r>
          </a:p>
          <a:p>
            <a:pPr algn="ctr"/>
            <a:r>
              <a:rPr lang="en-AU" sz="6600" b="1" dirty="0"/>
              <a:t>PRAYER &amp; FASTING 2022</a:t>
            </a:r>
          </a:p>
          <a:p>
            <a:pPr algn="ctr"/>
            <a:endParaRPr lang="en-AU" sz="4000" b="1" dirty="0"/>
          </a:p>
          <a:p>
            <a:pPr algn="ctr"/>
            <a:r>
              <a:rPr lang="en-AU" sz="6600" b="1" dirty="0"/>
              <a:t>Saturday 26 February 2022</a:t>
            </a:r>
          </a:p>
        </p:txBody>
      </p:sp>
    </p:spTree>
    <p:extLst>
      <p:ext uri="{BB962C8B-B14F-4D97-AF65-F5344CB8AC3E}">
        <p14:creationId xmlns:p14="http://schemas.microsoft.com/office/powerpoint/2010/main" val="2729262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73AF89B9-D7DA-4932-BDA9-86EE24944F6A}"/>
              </a:ext>
            </a:extLst>
          </p:cNvPr>
          <p:cNvSpPr/>
          <p:nvPr/>
        </p:nvSpPr>
        <p:spPr>
          <a:xfrm>
            <a:off x="1181100" y="684059"/>
            <a:ext cx="9829800" cy="3139321"/>
          </a:xfrm>
          <a:prstGeom prst="rect">
            <a:avLst/>
          </a:prstGeom>
        </p:spPr>
        <p:txBody>
          <a:bodyPr wrap="square">
            <a:spAutoFit/>
          </a:bodyPr>
          <a:lstStyle/>
          <a:p>
            <a:pPr lvl="0" algn="ctr">
              <a:spcAft>
                <a:spcPts val="0"/>
              </a:spcAft>
              <a:buSzPts val="1400"/>
            </a:pPr>
            <a:r>
              <a:rPr lang="en-AU" sz="6600" b="1"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mbria" panose="02040503050406030204" pitchFamily="18" charset="0"/>
              </a:rPr>
              <a:t>Pray for Leaders -  </a:t>
            </a:r>
          </a:p>
          <a:p>
            <a:pPr lvl="0" algn="ctr">
              <a:spcAft>
                <a:spcPts val="0"/>
              </a:spcAft>
              <a:buSzPts val="1400"/>
            </a:pPr>
            <a:r>
              <a:rPr lang="en-AU" sz="6600" b="1"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mbria" panose="02040503050406030204" pitchFamily="18" charset="0"/>
              </a:rPr>
              <a:t>Church, Community &amp; Government</a:t>
            </a:r>
            <a:endParaRPr lang="en-AU" sz="6600" dirty="0">
              <a:effectLst>
                <a:outerShdw blurRad="38100" dist="38100" dir="2700000" algn="tl">
                  <a:srgbClr val="000000">
                    <a:alpha val="43137"/>
                  </a:srgbClr>
                </a:outerShdw>
              </a:effectLst>
              <a:latin typeface="Cambria" panose="02040503050406030204" pitchFamily="18" charset="0"/>
              <a:ea typeface="Times New Roman" panose="02020603050405020304" pitchFamily="18" charset="0"/>
              <a:cs typeface="Cambria" panose="02040503050406030204" pitchFamily="18" charset="0"/>
            </a:endParaRPr>
          </a:p>
        </p:txBody>
      </p:sp>
      <p:sp>
        <p:nvSpPr>
          <p:cNvPr id="6" name="Rectangle 5">
            <a:extLst>
              <a:ext uri="{FF2B5EF4-FFF2-40B4-BE49-F238E27FC236}">
                <a16:creationId xmlns:a16="http://schemas.microsoft.com/office/drawing/2014/main" id="{F3A6EA88-80EA-4E4A-8BB7-961E66C31085}"/>
              </a:ext>
            </a:extLst>
          </p:cNvPr>
          <p:cNvSpPr/>
          <p:nvPr/>
        </p:nvSpPr>
        <p:spPr>
          <a:xfrm>
            <a:off x="4406018" y="4534405"/>
            <a:ext cx="3379964" cy="1015663"/>
          </a:xfrm>
          <a:prstGeom prst="rect">
            <a:avLst/>
          </a:prstGeom>
        </p:spPr>
        <p:txBody>
          <a:bodyPr wrap="none">
            <a:spAutoFit/>
          </a:bodyPr>
          <a:lstStyle/>
          <a:p>
            <a:r>
              <a:rPr lang="en-AU" sz="6000" dirty="0">
                <a:effectLst>
                  <a:outerShdw blurRad="38100" dist="38100" dir="2700000" algn="tl">
                    <a:srgbClr val="000000">
                      <a:alpha val="43137"/>
                    </a:srgbClr>
                  </a:outerShdw>
                </a:effectLst>
              </a:rPr>
              <a:t>SESSION 4</a:t>
            </a:r>
          </a:p>
        </p:txBody>
      </p:sp>
    </p:spTree>
    <p:extLst>
      <p:ext uri="{BB962C8B-B14F-4D97-AF65-F5344CB8AC3E}">
        <p14:creationId xmlns:p14="http://schemas.microsoft.com/office/powerpoint/2010/main" val="1667490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D338AF-3E63-4B22-B728-EC04761F336A}"/>
              </a:ext>
            </a:extLst>
          </p:cNvPr>
          <p:cNvSpPr/>
          <p:nvPr/>
        </p:nvSpPr>
        <p:spPr>
          <a:xfrm>
            <a:off x="762000" y="735089"/>
            <a:ext cx="10464800" cy="4308872"/>
          </a:xfrm>
          <a:prstGeom prst="rect">
            <a:avLst/>
          </a:prstGeom>
        </p:spPr>
        <p:txBody>
          <a:bodyPr wrap="square">
            <a:spAutoFit/>
          </a:bodyPr>
          <a:lstStyle/>
          <a:p>
            <a:pPr marL="342900" lvl="0" indent="-342900">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The leaders in our nation.  This is not limited to only federal parliamentary leaders but also state, local council, community, union, education, artistic, business, entertainment, media and church leaders. </a:t>
            </a:r>
          </a:p>
          <a:p>
            <a:pPr lvl="0"/>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marL="342900" lvl="0" indent="-342900">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All tiers of Government: federal, state and local.</a:t>
            </a:r>
            <a:r>
              <a:rPr lang="en-AU" sz="3200" dirty="0">
                <a:effectLst/>
                <a:latin typeface="Calibri" panose="020F0502020204030204" pitchFamily="34" charset="0"/>
                <a:ea typeface="Times New Roman" panose="02020603050405020304" pitchFamily="18" charset="0"/>
                <a:cs typeface="Cambria" panose="02040503050406030204" pitchFamily="18" charset="0"/>
              </a:rPr>
              <a:t> </a:t>
            </a:r>
          </a:p>
          <a:p>
            <a:pPr lvl="0"/>
            <a:r>
              <a:rPr lang="en-AU" sz="3200" b="1" dirty="0">
                <a:latin typeface="Calibri" panose="020F0502020204030204" pitchFamily="34" charset="0"/>
                <a:ea typeface="Times New Roman" panose="02020603050405020304" pitchFamily="18" charset="0"/>
                <a:cs typeface="Cambria" panose="02040503050406030204" pitchFamily="18" charset="0"/>
              </a:rPr>
              <a:t>    </a:t>
            </a:r>
            <a:r>
              <a:rPr lang="en-AU" sz="3200" b="1" dirty="0">
                <a:effectLst/>
                <a:latin typeface="Calibri" panose="020F0502020204030204" pitchFamily="34" charset="0"/>
                <a:ea typeface="Times New Roman" panose="02020603050405020304" pitchFamily="18" charset="0"/>
                <a:cs typeface="Cambria" panose="02040503050406030204" pitchFamily="18" charset="0"/>
              </a:rPr>
              <a:t>Who better to pray for your local council than you? </a:t>
            </a:r>
          </a:p>
          <a:p>
            <a:pPr lvl="0"/>
            <a:r>
              <a:rPr lang="en-AU" sz="3200" b="1" dirty="0">
                <a:effectLst/>
                <a:latin typeface="Calibri" panose="020F0502020204030204" pitchFamily="34" charset="0"/>
                <a:ea typeface="Times New Roman" panose="02020603050405020304" pitchFamily="18" charset="0"/>
                <a:cs typeface="Cambria" panose="02040503050406030204" pitchFamily="18" charset="0"/>
              </a:rPr>
              <a:t>    Pray for your Mayor and the Councillors by name. </a:t>
            </a:r>
            <a:endParaRPr lang="en-AU" sz="3200" b="1" dirty="0">
              <a:effectLst/>
              <a:latin typeface="Cambria" panose="02040503050406030204" pitchFamily="18" charset="0"/>
              <a:ea typeface="Times New Roman" panose="02020603050405020304" pitchFamily="18" charset="0"/>
              <a:cs typeface="Cambria" panose="02040503050406030204" pitchFamily="18" charset="0"/>
            </a:endParaRPr>
          </a:p>
          <a:p>
            <a:r>
              <a:rPr lang="en-AU" sz="1800" dirty="0">
                <a:effectLst/>
                <a:highlight>
                  <a:srgbClr val="FFFF00"/>
                </a:highlight>
                <a:latin typeface="Calibri" panose="020F0502020204030204" pitchFamily="34" charset="0"/>
                <a:ea typeface="Times New Roman" panose="02020603050405020304" pitchFamily="18" charset="0"/>
                <a:cs typeface="Cambria" panose="02040503050406030204" pitchFamily="18" charset="0"/>
              </a:rPr>
              <a:t> </a:t>
            </a:r>
            <a:endParaRPr lang="en-AU" sz="18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2650148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CC989ABB-0BD3-424D-9CC4-505B0082C216}"/>
              </a:ext>
            </a:extLst>
          </p:cNvPr>
          <p:cNvSpPr/>
          <p:nvPr/>
        </p:nvSpPr>
        <p:spPr>
          <a:xfrm>
            <a:off x="636105" y="1093659"/>
            <a:ext cx="10416208" cy="5016758"/>
          </a:xfrm>
          <a:prstGeom prst="rect">
            <a:avLst/>
          </a:prstGeom>
        </p:spPr>
        <p:txBody>
          <a:bodyPr wrap="square">
            <a:spAutoFit/>
          </a:bodyPr>
          <a:lstStyle/>
          <a:p>
            <a:pPr algn="ctr"/>
            <a:r>
              <a:rPr lang="en-AU" sz="4000" b="1" dirty="0">
                <a:effectLst/>
                <a:latin typeface="Calibri" panose="020F0502020204030204" pitchFamily="34" charset="0"/>
                <a:ea typeface="Times New Roman" panose="02020603050405020304" pitchFamily="18" charset="0"/>
                <a:cs typeface="Cambria" panose="02040503050406030204" pitchFamily="18" charset="0"/>
              </a:rPr>
              <a:t>Invite your local parliamentarians, </a:t>
            </a:r>
          </a:p>
          <a:p>
            <a:pPr algn="ctr"/>
            <a:r>
              <a:rPr lang="en-AU" sz="4000" b="1" dirty="0">
                <a:effectLst/>
                <a:latin typeface="Calibri" panose="020F0502020204030204" pitchFamily="34" charset="0"/>
                <a:ea typeface="Times New Roman" panose="02020603050405020304" pitchFamily="18" charset="0"/>
                <a:cs typeface="Cambria" panose="02040503050406030204" pitchFamily="18" charset="0"/>
              </a:rPr>
              <a:t>state and federal, as well as local council leaders to come along to your prayer session.</a:t>
            </a:r>
            <a:r>
              <a:rPr lang="en-AU" sz="4000" dirty="0">
                <a:effectLst/>
                <a:latin typeface="Calibri" panose="020F0502020204030204" pitchFamily="34" charset="0"/>
                <a:ea typeface="Times New Roman" panose="02020603050405020304" pitchFamily="18" charset="0"/>
                <a:cs typeface="Cambria" panose="02040503050406030204" pitchFamily="18" charset="0"/>
              </a:rPr>
              <a:t> </a:t>
            </a:r>
            <a:endParaRPr lang="en-AU" sz="4000" dirty="0">
              <a:effectLst/>
              <a:latin typeface="Cambria" panose="02040503050406030204" pitchFamily="18" charset="0"/>
              <a:ea typeface="Times New Roman" panose="02020603050405020304" pitchFamily="18" charset="0"/>
              <a:cs typeface="Cambria" panose="02040503050406030204" pitchFamily="18" charset="0"/>
            </a:endParaRPr>
          </a:p>
          <a:p>
            <a:pPr algn="ctr"/>
            <a:r>
              <a:rPr lang="en-AU" sz="4000" dirty="0">
                <a:effectLst/>
                <a:highlight>
                  <a:srgbClr val="FFFF00"/>
                </a:highlight>
                <a:latin typeface="Calibri" panose="020F0502020204030204" pitchFamily="34" charset="0"/>
                <a:ea typeface="Times New Roman" panose="02020603050405020304" pitchFamily="18" charset="0"/>
                <a:cs typeface="Cambria" panose="02040503050406030204" pitchFamily="18" charset="0"/>
              </a:rPr>
              <a:t> </a:t>
            </a:r>
            <a:endParaRPr lang="en-AU" sz="4000" dirty="0">
              <a:effectLst/>
              <a:latin typeface="Cambria" panose="02040503050406030204" pitchFamily="18" charset="0"/>
              <a:ea typeface="Times New Roman" panose="02020603050405020304" pitchFamily="18" charset="0"/>
              <a:cs typeface="Cambria" panose="02040503050406030204" pitchFamily="18" charset="0"/>
            </a:endParaRPr>
          </a:p>
          <a:p>
            <a:pPr algn="ctr"/>
            <a:r>
              <a:rPr lang="en-AU" sz="4000" b="1" dirty="0">
                <a:effectLst/>
                <a:latin typeface="Calibri" panose="020F0502020204030204" pitchFamily="34" charset="0"/>
                <a:ea typeface="Times New Roman" panose="02020603050405020304" pitchFamily="18" charset="0"/>
                <a:cs typeface="Cambria" panose="02040503050406030204" pitchFamily="18" charset="0"/>
              </a:rPr>
              <a:t>The full Prayer </a:t>
            </a:r>
            <a:r>
              <a:rPr lang="en-AU" sz="4000" b="1" dirty="0">
                <a:latin typeface="Calibri" panose="020F0502020204030204" pitchFamily="34" charset="0"/>
                <a:ea typeface="Times New Roman" panose="02020603050405020304" pitchFamily="18" charset="0"/>
                <a:cs typeface="Cambria" panose="02040503050406030204" pitchFamily="18" charset="0"/>
              </a:rPr>
              <a:t>G</a:t>
            </a:r>
            <a:r>
              <a:rPr lang="en-AU" sz="4000" b="1" dirty="0">
                <a:effectLst/>
                <a:latin typeface="Calibri" panose="020F0502020204030204" pitchFamily="34" charset="0"/>
                <a:ea typeface="Times New Roman" panose="02020603050405020304" pitchFamily="18" charset="0"/>
                <a:cs typeface="Cambria" panose="02040503050406030204" pitchFamily="18" charset="0"/>
              </a:rPr>
              <a:t>uide includes a list of all the Federal Government parliamentarians.</a:t>
            </a:r>
            <a:endParaRPr lang="en-AU" sz="4000" dirty="0">
              <a:effectLst/>
              <a:latin typeface="Cambria" panose="02040503050406030204" pitchFamily="18" charset="0"/>
              <a:ea typeface="Times New Roman" panose="02020603050405020304" pitchFamily="18" charset="0"/>
              <a:cs typeface="Cambria" panose="02040503050406030204" pitchFamily="18" charset="0"/>
            </a:endParaRPr>
          </a:p>
          <a:p>
            <a:r>
              <a:rPr lang="en-AU" sz="4000" dirty="0">
                <a:effectLst/>
                <a:highlight>
                  <a:srgbClr val="FFFF00"/>
                </a:highlight>
                <a:latin typeface="Calibri" panose="020F0502020204030204" pitchFamily="34" charset="0"/>
                <a:ea typeface="Times New Roman" panose="02020603050405020304" pitchFamily="18" charset="0"/>
                <a:cs typeface="Cambria" panose="02040503050406030204" pitchFamily="18" charset="0"/>
              </a:rPr>
              <a:t> </a:t>
            </a:r>
            <a:endParaRPr lang="en-AU" sz="4000" dirty="0">
              <a:effectLst/>
              <a:latin typeface="Cambria" panose="02040503050406030204" pitchFamily="18" charset="0"/>
              <a:ea typeface="Times New Roman" panose="02020603050405020304" pitchFamily="18" charset="0"/>
              <a:cs typeface="Cambria" panose="02040503050406030204" pitchFamily="18" charset="0"/>
            </a:endParaRPr>
          </a:p>
          <a:p>
            <a:r>
              <a:rPr lang="en-AU" sz="4000" dirty="0">
                <a:effectLst/>
                <a:latin typeface="Calibri" panose="020F0502020204030204" pitchFamily="34" charset="0"/>
                <a:ea typeface="Times New Roman" panose="02020603050405020304" pitchFamily="18" charset="0"/>
                <a:cs typeface="Cambria" panose="02040503050406030204" pitchFamily="18" charset="0"/>
              </a:rPr>
              <a:t> </a:t>
            </a:r>
            <a:endParaRPr lang="en-AU" sz="40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331145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8F3DB6-B7D9-4FE0-A7E8-A9727BBAE9BE}"/>
              </a:ext>
            </a:extLst>
          </p:cNvPr>
          <p:cNvSpPr>
            <a:spLocks noGrp="1"/>
          </p:cNvSpPr>
          <p:nvPr>
            <p:ph idx="1"/>
          </p:nvPr>
        </p:nvSpPr>
        <p:spPr>
          <a:xfrm>
            <a:off x="838200" y="646176"/>
            <a:ext cx="10515600" cy="5530787"/>
          </a:xfrm>
        </p:spPr>
        <p:txBody>
          <a:bodyPr>
            <a:normAutofit/>
          </a:bodyPr>
          <a:lstStyle/>
          <a:p>
            <a:pPr marL="0" indent="0" algn="ctr">
              <a:lnSpc>
                <a:spcPct val="100000"/>
              </a:lnSpc>
              <a:buNone/>
            </a:pPr>
            <a:r>
              <a:rPr lang="en-AU" sz="3200" b="1" i="1" dirty="0">
                <a:effectLst/>
                <a:latin typeface="Calibri" panose="020F0502020204030204" pitchFamily="34" charset="0"/>
                <a:ea typeface="Times New Roman" panose="02020603050405020304" pitchFamily="18" charset="0"/>
                <a:cs typeface="Cambria" panose="02040503050406030204" pitchFamily="18" charset="0"/>
              </a:rPr>
              <a:t>“First of all, that requests, </a:t>
            </a:r>
          </a:p>
          <a:p>
            <a:pPr marL="0" indent="0" algn="ctr">
              <a:lnSpc>
                <a:spcPct val="100000"/>
              </a:lnSpc>
              <a:buNone/>
            </a:pPr>
            <a:r>
              <a:rPr lang="en-AU" sz="3200" b="1" i="1" dirty="0">
                <a:effectLst/>
                <a:latin typeface="Calibri" panose="020F0502020204030204" pitchFamily="34" charset="0"/>
                <a:ea typeface="Times New Roman" panose="02020603050405020304" pitchFamily="18" charset="0"/>
                <a:cs typeface="Cambria" panose="02040503050406030204" pitchFamily="18" charset="0"/>
              </a:rPr>
              <a:t>prayers and intercession and thanksgiving </a:t>
            </a:r>
          </a:p>
          <a:p>
            <a:pPr marL="0" indent="0" algn="ctr">
              <a:lnSpc>
                <a:spcPct val="100000"/>
              </a:lnSpc>
              <a:buNone/>
            </a:pPr>
            <a:r>
              <a:rPr lang="en-AU" sz="3200" b="1" i="1" dirty="0">
                <a:effectLst/>
                <a:latin typeface="Calibri" panose="020F0502020204030204" pitchFamily="34" charset="0"/>
                <a:ea typeface="Times New Roman" panose="02020603050405020304" pitchFamily="18" charset="0"/>
                <a:cs typeface="Cambria" panose="02040503050406030204" pitchFamily="18" charset="0"/>
              </a:rPr>
              <a:t>be made for everyone – </a:t>
            </a:r>
          </a:p>
          <a:p>
            <a:pPr marL="0" indent="0" algn="ctr">
              <a:lnSpc>
                <a:spcPct val="100000"/>
              </a:lnSpc>
              <a:buNone/>
            </a:pPr>
            <a:r>
              <a:rPr lang="en-AU" sz="3200" b="1" i="1" dirty="0">
                <a:effectLst/>
                <a:latin typeface="Calibri" panose="020F0502020204030204" pitchFamily="34" charset="0"/>
                <a:ea typeface="Times New Roman" panose="02020603050405020304" pitchFamily="18" charset="0"/>
                <a:cs typeface="Cambria" panose="02040503050406030204" pitchFamily="18" charset="0"/>
              </a:rPr>
              <a:t>for kings and all those in authority”. </a:t>
            </a:r>
            <a:r>
              <a:rPr lang="en-AU" sz="3200" i="1" dirty="0">
                <a:effectLst/>
                <a:latin typeface="Calibri" panose="020F0502020204030204" pitchFamily="34" charset="0"/>
                <a:ea typeface="Times New Roman" panose="02020603050405020304" pitchFamily="18" charset="0"/>
                <a:cs typeface="Cambria" panose="02040503050406030204" pitchFamily="18" charset="0"/>
              </a:rPr>
              <a:t>1 Tim 2:1</a:t>
            </a:r>
            <a:endParaRPr lang="en-AU" sz="1050" dirty="0">
              <a:effectLst/>
              <a:latin typeface="Cambria" panose="02040503050406030204" pitchFamily="18" charset="0"/>
              <a:ea typeface="Times New Roman" panose="02020603050405020304" pitchFamily="18" charset="0"/>
              <a:cs typeface="Cambria" panose="02040503050406030204" pitchFamily="18" charset="0"/>
            </a:endParaRPr>
          </a:p>
          <a:p>
            <a:pPr marL="0" indent="0" algn="ctr">
              <a:buNone/>
            </a:pPr>
            <a:endParaRPr lang="en-AU" sz="3200" b="1" dirty="0">
              <a:effectLst/>
              <a:latin typeface="Calibri" panose="020F0502020204030204" pitchFamily="34" charset="0"/>
              <a:ea typeface="Times New Roman" panose="02020603050405020304" pitchFamily="18" charset="0"/>
              <a:cs typeface="Cambria" panose="02040503050406030204" pitchFamily="18" charset="0"/>
            </a:endParaRP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The theme in this passage is that each of our leaders and parliamentarians will have the wisdom, knowledge and understanding that they need to carry out the task God has called them to do.</a:t>
            </a:r>
            <a:endParaRPr lang="en-AU" sz="3200" dirty="0"/>
          </a:p>
        </p:txBody>
      </p:sp>
    </p:spTree>
    <p:extLst>
      <p:ext uri="{BB962C8B-B14F-4D97-AF65-F5344CB8AC3E}">
        <p14:creationId xmlns:p14="http://schemas.microsoft.com/office/powerpoint/2010/main" val="3136179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a:xfrm>
            <a:off x="1524000" y="514906"/>
            <a:ext cx="9144000" cy="3393860"/>
          </a:xfrm>
        </p:spPr>
        <p:txBody>
          <a:bodyPr>
            <a:noAutofit/>
          </a:bodyPr>
          <a:lstStyle/>
          <a:p>
            <a:r>
              <a:rPr lang="en-AU" b="1" dirty="0">
                <a:effectLst>
                  <a:outerShdw blurRad="38100" dist="38100" dir="2700000" algn="tl">
                    <a:srgbClr val="000000">
                      <a:alpha val="43137"/>
                    </a:srgbClr>
                  </a:outerShdw>
                </a:effectLst>
                <a:latin typeface="+mn-lt"/>
              </a:rPr>
              <a:t>Adoration, </a:t>
            </a:r>
            <a:br>
              <a:rPr lang="en-AU" b="1" dirty="0">
                <a:effectLst>
                  <a:outerShdw blurRad="38100" dist="38100" dir="2700000" algn="tl">
                    <a:srgbClr val="000000">
                      <a:alpha val="43137"/>
                    </a:srgbClr>
                  </a:outerShdw>
                </a:effectLst>
                <a:latin typeface="+mn-lt"/>
              </a:rPr>
            </a:br>
            <a:r>
              <a:rPr lang="en-AU" b="1" dirty="0">
                <a:effectLst>
                  <a:outerShdw blurRad="38100" dist="38100" dir="2700000" algn="tl">
                    <a:srgbClr val="000000">
                      <a:alpha val="43137"/>
                    </a:srgbClr>
                  </a:outerShdw>
                </a:effectLst>
                <a:latin typeface="+mn-lt"/>
              </a:rPr>
              <a:t>Worship, </a:t>
            </a:r>
            <a:br>
              <a:rPr lang="en-AU" b="1" dirty="0">
                <a:effectLst>
                  <a:outerShdw blurRad="38100" dist="38100" dir="2700000" algn="tl">
                    <a:srgbClr val="000000">
                      <a:alpha val="43137"/>
                    </a:srgbClr>
                  </a:outerShdw>
                </a:effectLst>
                <a:latin typeface="+mn-lt"/>
              </a:rPr>
            </a:br>
            <a:r>
              <a:rPr lang="en-AU" b="1" dirty="0">
                <a:effectLst>
                  <a:outerShdw blurRad="38100" dist="38100" dir="2700000" algn="tl">
                    <a:srgbClr val="000000">
                      <a:alpha val="43137"/>
                    </a:srgbClr>
                  </a:outerShdw>
                </a:effectLst>
                <a:latin typeface="+mn-lt"/>
              </a:rPr>
              <a:t>Thanksgiving </a:t>
            </a:r>
            <a:br>
              <a:rPr lang="en-AU" b="1" dirty="0">
                <a:effectLst>
                  <a:outerShdw blurRad="38100" dist="38100" dir="2700000" algn="tl">
                    <a:srgbClr val="000000">
                      <a:alpha val="43137"/>
                    </a:srgbClr>
                  </a:outerShdw>
                </a:effectLst>
                <a:latin typeface="+mn-lt"/>
              </a:rPr>
            </a:br>
            <a:r>
              <a:rPr lang="en-AU" b="1" dirty="0">
                <a:effectLst>
                  <a:outerShdw blurRad="38100" dist="38100" dir="2700000" algn="tl">
                    <a:srgbClr val="000000">
                      <a:alpha val="43137"/>
                    </a:srgbClr>
                  </a:outerShdw>
                </a:effectLst>
                <a:latin typeface="+mn-lt"/>
              </a:rPr>
              <a:t>&amp; Repentance</a:t>
            </a:r>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a:xfrm>
            <a:off x="4021466" y="4085578"/>
            <a:ext cx="4149068" cy="1313895"/>
          </a:xfrm>
        </p:spPr>
        <p:txBody>
          <a:bodyPr>
            <a:normAutofit fontScale="77500" lnSpcReduction="20000"/>
          </a:bodyPr>
          <a:lstStyle/>
          <a:p>
            <a:endParaRPr lang="en-AU" sz="6000" dirty="0">
              <a:solidFill>
                <a:schemeClr val="bg1"/>
              </a:solidFill>
              <a:effectLst>
                <a:outerShdw blurRad="38100" dist="38100" dir="2700000" algn="tl">
                  <a:srgbClr val="000000">
                    <a:alpha val="43137"/>
                  </a:srgbClr>
                </a:outerShdw>
              </a:effectLst>
            </a:endParaRPr>
          </a:p>
          <a:p>
            <a:r>
              <a:rPr lang="en-AU" sz="6000" dirty="0">
                <a:effectLst>
                  <a:outerShdw blurRad="38100" dist="38100" dir="2700000" algn="tl">
                    <a:srgbClr val="000000">
                      <a:alpha val="43137"/>
                    </a:srgbClr>
                  </a:outerShdw>
                </a:effectLst>
              </a:rPr>
              <a:t>SESSION 1</a:t>
            </a:r>
          </a:p>
        </p:txBody>
      </p:sp>
    </p:spTree>
    <p:extLst>
      <p:ext uri="{BB962C8B-B14F-4D97-AF65-F5344CB8AC3E}">
        <p14:creationId xmlns:p14="http://schemas.microsoft.com/office/powerpoint/2010/main" val="2150388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28F5230-C7C3-49C7-A8A4-2426F9AD79D8}"/>
              </a:ext>
            </a:extLst>
          </p:cNvPr>
          <p:cNvSpPr/>
          <p:nvPr/>
        </p:nvSpPr>
        <p:spPr>
          <a:xfrm>
            <a:off x="1066800" y="582067"/>
            <a:ext cx="10058400" cy="5755422"/>
          </a:xfrm>
          <a:prstGeom prst="rect">
            <a:avLst/>
          </a:prstGeom>
        </p:spPr>
        <p:txBody>
          <a:bodyPr wrap="square">
            <a:spAutoFit/>
          </a:bodyPr>
          <a:lstStyle/>
          <a:p>
            <a:pPr lvl="0" algn="ctr">
              <a:spcAft>
                <a:spcPts val="0"/>
              </a:spcAft>
              <a:buSzPts val="1400"/>
            </a:pPr>
            <a:r>
              <a:rPr lang="en-AU" sz="6000" b="1" dirty="0">
                <a:effectLst>
                  <a:outerShdw blurRad="38100" dist="38100" dir="2700000" algn="tl">
                    <a:srgbClr val="000000">
                      <a:alpha val="43137"/>
                    </a:srgbClr>
                  </a:outerShdw>
                </a:effectLst>
              </a:rPr>
              <a:t>Official Prayer Service - </a:t>
            </a:r>
          </a:p>
          <a:p>
            <a:pPr lvl="0" algn="ctr">
              <a:spcAft>
                <a:spcPts val="0"/>
              </a:spcAft>
              <a:buSzPts val="1400"/>
            </a:pPr>
            <a:r>
              <a:rPr lang="en-AU" sz="6000" b="1" dirty="0">
                <a:effectLst>
                  <a:outerShdw blurRad="38100" dist="38100" dir="2700000" algn="tl">
                    <a:srgbClr val="000000">
                      <a:alpha val="43137"/>
                    </a:srgbClr>
                  </a:outerShdw>
                </a:effectLst>
              </a:rPr>
              <a:t>Giving Thanks &amp; Praying </a:t>
            </a:r>
          </a:p>
          <a:p>
            <a:pPr lvl="0" algn="ctr">
              <a:spcAft>
                <a:spcPts val="0"/>
              </a:spcAft>
              <a:buSzPts val="1400"/>
            </a:pPr>
            <a:r>
              <a:rPr lang="en-AU" sz="6000" b="1" dirty="0">
                <a:effectLst>
                  <a:outerShdw blurRad="38100" dist="38100" dir="2700000" algn="tl">
                    <a:srgbClr val="000000">
                      <a:alpha val="43137"/>
                    </a:srgbClr>
                  </a:outerShdw>
                </a:effectLst>
              </a:rPr>
              <a:t>for an Awakening</a:t>
            </a:r>
          </a:p>
          <a:p>
            <a:pPr lvl="0" algn="ctr">
              <a:spcAft>
                <a:spcPts val="0"/>
              </a:spcAft>
              <a:buSzPts val="1400"/>
            </a:pPr>
            <a:r>
              <a:rPr lang="en-AU" sz="6000" b="1" dirty="0">
                <a:effectLst>
                  <a:outerShdw blurRad="38100" dist="38100" dir="2700000" algn="tl">
                    <a:srgbClr val="000000">
                      <a:alpha val="43137"/>
                    </a:srgbClr>
                  </a:outerShdw>
                </a:effectLst>
              </a:rPr>
              <a:t>2PM - 3.30PM</a:t>
            </a:r>
          </a:p>
          <a:p>
            <a:pPr algn="ctr">
              <a:buSzPts val="1400"/>
            </a:pPr>
            <a:r>
              <a:rPr lang="en-AU" sz="3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ZOOM ID# 776881184</a:t>
            </a:r>
          </a:p>
          <a:p>
            <a:pPr algn="ctr">
              <a:buSzPts val="1400"/>
            </a:pPr>
            <a:endParaRPr lang="en-AU"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lvl="0" algn="ctr">
              <a:spcAft>
                <a:spcPts val="0"/>
              </a:spcAft>
              <a:buSzPts val="1400"/>
            </a:pPr>
            <a:endParaRPr lang="en-AU" sz="6000" b="1" dirty="0">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02F49CA1-A756-4811-A1B6-86DFBABB613C}"/>
              </a:ext>
            </a:extLst>
          </p:cNvPr>
          <p:cNvSpPr/>
          <p:nvPr/>
        </p:nvSpPr>
        <p:spPr>
          <a:xfrm>
            <a:off x="4406018" y="5044925"/>
            <a:ext cx="3379964" cy="1015663"/>
          </a:xfrm>
          <a:prstGeom prst="rect">
            <a:avLst/>
          </a:prstGeom>
        </p:spPr>
        <p:txBody>
          <a:bodyPr wrap="none">
            <a:spAutoFit/>
          </a:bodyPr>
          <a:lstStyle/>
          <a:p>
            <a:r>
              <a:rPr lang="en-AU" sz="6000" dirty="0">
                <a:effectLst>
                  <a:outerShdw blurRad="38100" dist="38100" dir="2700000" algn="tl">
                    <a:srgbClr val="000000">
                      <a:alpha val="43137"/>
                    </a:srgbClr>
                  </a:outerShdw>
                </a:effectLst>
              </a:rPr>
              <a:t>SESSION 5</a:t>
            </a:r>
          </a:p>
        </p:txBody>
      </p:sp>
    </p:spTree>
    <p:extLst>
      <p:ext uri="{BB962C8B-B14F-4D97-AF65-F5344CB8AC3E}">
        <p14:creationId xmlns:p14="http://schemas.microsoft.com/office/powerpoint/2010/main" val="2161944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5B4D7131-43B9-4C5C-B006-CE12CDA43886}"/>
              </a:ext>
            </a:extLst>
          </p:cNvPr>
          <p:cNvSpPr/>
          <p:nvPr/>
        </p:nvSpPr>
        <p:spPr>
          <a:xfrm>
            <a:off x="1003300" y="555308"/>
            <a:ext cx="10058400" cy="5201424"/>
          </a:xfrm>
          <a:prstGeom prst="rect">
            <a:avLst/>
          </a:prstGeom>
        </p:spPr>
        <p:txBody>
          <a:bodyPr wrap="square">
            <a:spAutoFit/>
          </a:bodyPr>
          <a:lstStyle/>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We invite you to take part in the </a:t>
            </a: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Official Prayer Service on </a:t>
            </a: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Zoom from 2PM – 3:30PM (AEDT) as part of the </a:t>
            </a: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National Zoom Prayer Call in which we will have </a:t>
            </a: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prayers and input from </a:t>
            </a:r>
          </a:p>
          <a:p>
            <a:pPr marL="0" indent="0" algn="ctr">
              <a:buNone/>
            </a:pPr>
            <a:r>
              <a:rPr lang="en-AU" sz="3200" b="1" dirty="0">
                <a:latin typeface="Calibri" panose="020F0502020204030204" pitchFamily="34" charset="0"/>
                <a:ea typeface="Times New Roman" panose="02020603050405020304" pitchFamily="18" charset="0"/>
                <a:cs typeface="Cambria" panose="02040503050406030204" pitchFamily="18" charset="0"/>
              </a:rPr>
              <a:t>k</a:t>
            </a:r>
            <a:r>
              <a:rPr lang="en-AU" sz="3200" b="1" dirty="0">
                <a:effectLst/>
                <a:latin typeface="Calibri" panose="020F0502020204030204" pitchFamily="34" charset="0"/>
                <a:ea typeface="Times New Roman" panose="02020603050405020304" pitchFamily="18" charset="0"/>
                <a:cs typeface="Cambria" panose="02040503050406030204" pitchFamily="18" charset="0"/>
              </a:rPr>
              <a:t>ey National Leaders and Church Leaders.</a:t>
            </a:r>
          </a:p>
          <a:p>
            <a:pPr marL="0" indent="0" algn="ctr">
              <a:buNone/>
            </a:pPr>
            <a:r>
              <a:rPr lang="en-AU" sz="3200" b="1" dirty="0">
                <a:latin typeface="Calibri" panose="020F0502020204030204" pitchFamily="34" charset="0"/>
                <a:ea typeface="Times New Roman" panose="02020603050405020304" pitchFamily="18" charset="0"/>
                <a:cs typeface="Cambria" panose="02040503050406030204" pitchFamily="18" charset="0"/>
              </a:rPr>
              <a:t>ZOOM ID# - </a:t>
            </a:r>
            <a:r>
              <a:rPr lang="en-AU" sz="3200" b="1" dirty="0">
                <a:effectLst/>
                <a:latin typeface="Calibri" panose="020F0502020204030204" pitchFamily="34" charset="0"/>
                <a:ea typeface="Times New Roman" panose="02020603050405020304" pitchFamily="18" charset="0"/>
                <a:cs typeface="Cambria" panose="02040503050406030204" pitchFamily="18" charset="0"/>
              </a:rPr>
              <a:t>  </a:t>
            </a:r>
          </a:p>
          <a:p>
            <a:pPr marL="0" indent="0" algn="ctr">
              <a:buNone/>
            </a:pPr>
            <a:endParaRPr lang="en-AU" sz="3200" b="1" dirty="0">
              <a:latin typeface="Calibri" panose="020F0502020204030204" pitchFamily="34" charset="0"/>
              <a:ea typeface="Times New Roman" panose="02020603050405020304" pitchFamily="18" charset="0"/>
              <a:cs typeface="Cambria" panose="02040503050406030204" pitchFamily="18" charset="0"/>
            </a:endParaRPr>
          </a:p>
          <a:p>
            <a:pPr marL="0" indent="0" algn="ctr">
              <a:buNone/>
            </a:pPr>
            <a:r>
              <a:rPr lang="en-AU" sz="3200" b="1" dirty="0">
                <a:latin typeface="Calibri" panose="020F0502020204030204" pitchFamily="34" charset="0"/>
                <a:ea typeface="Times New Roman" panose="02020603050405020304" pitchFamily="18" charset="0"/>
                <a:cs typeface="Cambria" panose="02040503050406030204" pitchFamily="18" charset="0"/>
              </a:rPr>
              <a:t>Join</a:t>
            </a:r>
            <a:r>
              <a:rPr lang="en-AU" sz="3200" b="1" dirty="0">
                <a:effectLst/>
                <a:latin typeface="Calibri" panose="020F0502020204030204" pitchFamily="34" charset="0"/>
                <a:ea typeface="Times New Roman" panose="02020603050405020304" pitchFamily="18" charset="0"/>
                <a:cs typeface="Cambria" panose="02040503050406030204" pitchFamily="18" charset="0"/>
              </a:rPr>
              <a:t> in from your location for a short time </a:t>
            </a:r>
          </a:p>
          <a:p>
            <a:pPr marL="0" indent="0" algn="ctr">
              <a:buNone/>
            </a:pPr>
            <a:r>
              <a:rPr lang="en-AU" sz="3200" b="1" dirty="0">
                <a:effectLst/>
                <a:latin typeface="Calibri" panose="020F0502020204030204" pitchFamily="34" charset="0"/>
                <a:ea typeface="Times New Roman" panose="02020603050405020304" pitchFamily="18" charset="0"/>
                <a:cs typeface="Cambria" panose="02040503050406030204" pitchFamily="18" charset="0"/>
              </a:rPr>
              <a:t>or for the whole session - it is up to you. </a:t>
            </a:r>
            <a:endParaRPr lang="en-AU" sz="3200" b="1"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341332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4" name="Rectangle 3">
            <a:extLst>
              <a:ext uri="{FF2B5EF4-FFF2-40B4-BE49-F238E27FC236}">
                <a16:creationId xmlns:a16="http://schemas.microsoft.com/office/drawing/2014/main" id="{AB6C66DB-1716-48E0-95CE-638D60EBFF85}"/>
              </a:ext>
            </a:extLst>
          </p:cNvPr>
          <p:cNvSpPr/>
          <p:nvPr/>
        </p:nvSpPr>
        <p:spPr>
          <a:xfrm>
            <a:off x="1235475" y="796227"/>
            <a:ext cx="9916357" cy="5632311"/>
          </a:xfrm>
          <a:prstGeom prst="rect">
            <a:avLst/>
          </a:prstGeom>
        </p:spPr>
        <p:txBody>
          <a:bodyPr wrap="square">
            <a:spAutoFit/>
          </a:bodyPr>
          <a:lstStyle/>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“In everything give thanks; </a:t>
            </a: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for this is the will of God </a:t>
            </a: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in Christ Jesus for you”. </a:t>
            </a:r>
          </a:p>
          <a:p>
            <a:r>
              <a:rPr lang="en-AU" sz="3600" dirty="0">
                <a:effectLst/>
                <a:latin typeface="Calibri" panose="020F0502020204030204" pitchFamily="34" charset="0"/>
                <a:ea typeface="Times New Roman" panose="02020603050405020304" pitchFamily="18" charset="0"/>
                <a:cs typeface="Cambria" panose="02040503050406030204" pitchFamily="18" charset="0"/>
              </a:rPr>
              <a:t>1 Thessalonians 5:18</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pPr marL="0" indent="0">
              <a:buNone/>
            </a:pPr>
            <a:r>
              <a:rPr lang="en-AU" sz="3600" dirty="0">
                <a:effectLst/>
                <a:latin typeface="Calibri" panose="020F0502020204030204" pitchFamily="34" charset="0"/>
                <a:ea typeface="Times New Roman" panose="02020603050405020304" pitchFamily="18" charset="0"/>
                <a:cs typeface="Cambria" panose="02040503050406030204" pitchFamily="18" charset="0"/>
              </a:rPr>
              <a:t> </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“Oh, that men would give thanks to the LORD </a:t>
            </a: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for His goodness, and for His wonderful works </a:t>
            </a: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to the children of men!”</a:t>
            </a:r>
            <a:r>
              <a:rPr lang="en-AU" sz="3600" b="1" dirty="0">
                <a:effectLst/>
                <a:latin typeface="Calibri" panose="020F0502020204030204" pitchFamily="34" charset="0"/>
                <a:ea typeface="Times New Roman" panose="02020603050405020304" pitchFamily="18" charset="0"/>
                <a:cs typeface="Cambria" panose="02040503050406030204" pitchFamily="18" charset="0"/>
              </a:rPr>
              <a:t> </a:t>
            </a:r>
          </a:p>
          <a:p>
            <a:r>
              <a:rPr lang="en-AU" sz="3600" dirty="0">
                <a:effectLst/>
                <a:latin typeface="Calibri" panose="020F0502020204030204" pitchFamily="34" charset="0"/>
                <a:ea typeface="Times New Roman" panose="02020603050405020304" pitchFamily="18" charset="0"/>
                <a:cs typeface="Cambria" panose="02040503050406030204" pitchFamily="18" charset="0"/>
              </a:rPr>
              <a:t>Psalm 107:31</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pPr lvl="0" algn="ctr">
              <a:spcAft>
                <a:spcPts val="0"/>
              </a:spcAft>
              <a:buSzPts val="1400"/>
            </a:pPr>
            <a:endParaRPr lang="en-AU" sz="3600" dirty="0">
              <a:solidFill>
                <a:schemeClr val="bg1"/>
              </a:solidFill>
              <a:effectLst>
                <a:outerShdw blurRad="38100" dist="38100" dir="2700000" algn="tl">
                  <a:srgbClr val="000000">
                    <a:alpha val="43137"/>
                  </a:srgbClr>
                </a:outerShdw>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1241929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CD0F7A-4BD1-423A-8A4D-41D8C0F17BB0}"/>
              </a:ext>
            </a:extLst>
          </p:cNvPr>
          <p:cNvSpPr>
            <a:spLocks noGrp="1"/>
          </p:cNvSpPr>
          <p:nvPr>
            <p:ph idx="1"/>
          </p:nvPr>
        </p:nvSpPr>
        <p:spPr>
          <a:xfrm>
            <a:off x="838200" y="523783"/>
            <a:ext cx="10515600" cy="5653180"/>
          </a:xfrm>
        </p:spPr>
        <p:txBody>
          <a:bodyPr>
            <a:normAutofit lnSpcReduction="10000"/>
          </a:bodyPr>
          <a:lstStyle/>
          <a:p>
            <a:pPr marL="0" indent="0">
              <a:buNone/>
            </a:pPr>
            <a:r>
              <a:rPr lang="en-AU" sz="1800" dirty="0">
                <a:effectLst/>
                <a:latin typeface="Calibri" panose="020F0502020204030204" pitchFamily="34" charset="0"/>
                <a:ea typeface="Times New Roman" panose="02020603050405020304" pitchFamily="18" charset="0"/>
                <a:cs typeface="Cambria" panose="02040503050406030204" pitchFamily="18" charset="0"/>
              </a:rPr>
              <a:t> </a:t>
            </a:r>
            <a:endParaRPr lang="en-AU" sz="1800" dirty="0">
              <a:effectLst/>
              <a:latin typeface="Cambria" panose="02040503050406030204" pitchFamily="18" charset="0"/>
              <a:ea typeface="Times New Roman" panose="02020603050405020304" pitchFamily="18" charset="0"/>
              <a:cs typeface="Cambria" panose="02040503050406030204" pitchFamily="18" charset="0"/>
            </a:endParaRPr>
          </a:p>
          <a:p>
            <a:r>
              <a:rPr lang="en-AU" sz="3600" b="1" i="1" dirty="0">
                <a:effectLst/>
                <a:latin typeface="Calibri" panose="020F0502020204030204" pitchFamily="34" charset="0"/>
                <a:ea typeface="Times New Roman" panose="02020603050405020304" pitchFamily="18" charset="0"/>
                <a:cs typeface="Cambria" panose="02040503050406030204" pitchFamily="18" charset="0"/>
              </a:rPr>
              <a:t>“My heart is steadfast, O God; I will sing and make music with all my being. Awake, O harp and lyre! I will awaken the dawn. I will praise You, O LORD, among the nations; I will sing Your praises among the peoples…”</a:t>
            </a:r>
            <a:r>
              <a:rPr lang="en-AU" sz="3600" b="1" dirty="0">
                <a:effectLst/>
                <a:latin typeface="Calibri" panose="020F0502020204030204" pitchFamily="34" charset="0"/>
                <a:ea typeface="Times New Roman" panose="02020603050405020304" pitchFamily="18" charset="0"/>
                <a:cs typeface="Cambria" panose="02040503050406030204" pitchFamily="18" charset="0"/>
              </a:rPr>
              <a:t>  </a:t>
            </a:r>
            <a:r>
              <a:rPr lang="en-AU" sz="3600" dirty="0">
                <a:effectLst/>
                <a:latin typeface="Calibri" panose="020F0502020204030204" pitchFamily="34" charset="0"/>
                <a:ea typeface="Times New Roman" panose="02020603050405020304" pitchFamily="18" charset="0"/>
                <a:cs typeface="Cambria" panose="02040503050406030204" pitchFamily="18" charset="0"/>
              </a:rPr>
              <a:t>Psalm 103:1-3</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r>
              <a:rPr lang="en-US" sz="3600" b="1" i="1" dirty="0">
                <a:effectLst/>
                <a:latin typeface="Calibri" panose="020F0502020204030204" pitchFamily="34" charset="0"/>
                <a:ea typeface="Times New Roman" panose="02020603050405020304" pitchFamily="18" charset="0"/>
                <a:cs typeface="Cambria" panose="02040503050406030204" pitchFamily="18" charset="0"/>
              </a:rPr>
              <a:t>“Wake up, wake up, O Zion! Clothe yourself with strength. Put on your beautiful clothes, O holy city of Jerusalem, for unclean and godless people will enter your gates no longer.”</a:t>
            </a:r>
            <a:r>
              <a:rPr lang="en-US" sz="3600" b="1" dirty="0">
                <a:effectLst/>
                <a:latin typeface="Calibri" panose="020F0502020204030204" pitchFamily="34" charset="0"/>
                <a:ea typeface="Times New Roman" panose="02020603050405020304" pitchFamily="18" charset="0"/>
                <a:cs typeface="Cambria" panose="02040503050406030204" pitchFamily="18" charset="0"/>
              </a:rPr>
              <a:t> </a:t>
            </a:r>
            <a:r>
              <a:rPr lang="en-US" sz="3600" dirty="0">
                <a:effectLst/>
                <a:latin typeface="Calibri" panose="020F0502020204030204" pitchFamily="34" charset="0"/>
                <a:ea typeface="Times New Roman" panose="02020603050405020304" pitchFamily="18" charset="0"/>
                <a:cs typeface="Cambria" panose="02040503050406030204" pitchFamily="18" charset="0"/>
              </a:rPr>
              <a:t>Isaiah 52:1</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endParaRPr lang="en-AU" dirty="0"/>
          </a:p>
        </p:txBody>
      </p:sp>
    </p:spTree>
    <p:extLst>
      <p:ext uri="{BB962C8B-B14F-4D97-AF65-F5344CB8AC3E}">
        <p14:creationId xmlns:p14="http://schemas.microsoft.com/office/powerpoint/2010/main" val="886145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954FD6AC-E0A4-463A-9805-062B73C20534}"/>
              </a:ext>
            </a:extLst>
          </p:cNvPr>
          <p:cNvSpPr/>
          <p:nvPr/>
        </p:nvSpPr>
        <p:spPr>
          <a:xfrm>
            <a:off x="1100237" y="379624"/>
            <a:ext cx="10134600" cy="5262979"/>
          </a:xfrm>
          <a:prstGeom prst="rect">
            <a:avLst/>
          </a:prstGeom>
        </p:spPr>
        <p:txBody>
          <a:bodyPr wrap="square">
            <a:spAutoFit/>
          </a:bodyPr>
          <a:lstStyle/>
          <a:p>
            <a:pPr algn="ctr"/>
            <a:r>
              <a:rPr lang="en-AU" sz="60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LOVE OFFERING</a:t>
            </a:r>
          </a:p>
          <a:p>
            <a:pPr algn="ctr"/>
            <a:r>
              <a:rPr lang="en-AU" sz="4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NATIONAL DAY OF PRAYER &amp; FASTING</a:t>
            </a:r>
          </a:p>
          <a:p>
            <a:pPr algn="ctr"/>
            <a:endParaRPr lang="en-AU"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50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To cover costs of this national event.</a:t>
            </a:r>
          </a:p>
          <a:p>
            <a:pPr algn="ctr"/>
            <a:endParaRPr lang="en-AU"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AU"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algn="ctr"/>
            <a:r>
              <a:rPr lang="en-AU" sz="50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Jesus said, </a:t>
            </a:r>
            <a:r>
              <a:rPr lang="en-AU" sz="5000" b="1" i="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It is more blessed to give than to receive. </a:t>
            </a:r>
            <a:r>
              <a:rPr lang="en-AU"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Acts 20:35</a:t>
            </a:r>
          </a:p>
          <a:p>
            <a:pPr algn="ctr"/>
            <a:endParaRPr lang="en-AU" sz="50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3681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954FD6AC-E0A4-463A-9805-062B73C20534}"/>
              </a:ext>
            </a:extLst>
          </p:cNvPr>
          <p:cNvSpPr/>
          <p:nvPr/>
        </p:nvSpPr>
        <p:spPr>
          <a:xfrm>
            <a:off x="1028700" y="479350"/>
            <a:ext cx="10134600" cy="4647426"/>
          </a:xfrm>
          <a:prstGeom prst="rect">
            <a:avLst/>
          </a:prstGeom>
        </p:spPr>
        <p:txBody>
          <a:bodyPr wrap="square">
            <a:spAutoFit/>
          </a:bodyPr>
          <a:lstStyle/>
          <a:p>
            <a:pPr lvl="2" algn="ctr"/>
            <a:r>
              <a:rPr lang="en-AU" sz="7200" b="1" dirty="0">
                <a:latin typeface="Calibri" panose="020F0502020204030204" pitchFamily="34" charset="0"/>
                <a:ea typeface="Calibri" panose="020F0502020204030204" pitchFamily="34" charset="0"/>
                <a:cs typeface="Times New Roman" panose="02020603050405020304" pitchFamily="18" charset="0"/>
              </a:rPr>
              <a:t>OFFERING</a:t>
            </a:r>
            <a:endParaRPr lang="en-AU" sz="4000" b="1" dirty="0">
              <a:latin typeface="Calibri" panose="020F0502020204030204" pitchFamily="34" charset="0"/>
              <a:ea typeface="Calibri" panose="020F0502020204030204" pitchFamily="34" charset="0"/>
              <a:cs typeface="Times New Roman" panose="02020603050405020304" pitchFamily="18" charset="0"/>
            </a:endParaRP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Give now at</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BSB: 032695</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ACCOUNT: 180234</a:t>
            </a: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Australian Heart Ministries</a:t>
            </a:r>
          </a:p>
          <a:p>
            <a:pPr lvl="2"/>
            <a:endParaRPr lang="en-AU" sz="1200" b="1" dirty="0">
              <a:latin typeface="Calibri" panose="020F0502020204030204" pitchFamily="34" charset="0"/>
              <a:ea typeface="Calibri" panose="020F0502020204030204" pitchFamily="34" charset="0"/>
              <a:cs typeface="Times New Roman" panose="02020603050405020304" pitchFamily="18" charset="0"/>
            </a:endParaRPr>
          </a:p>
          <a:p>
            <a:pPr lvl="2"/>
            <a:r>
              <a:rPr lang="en-AU" sz="4000" b="1" dirty="0">
                <a:latin typeface="Calibri" panose="020F0502020204030204" pitchFamily="34" charset="0"/>
                <a:ea typeface="Calibri" panose="020F0502020204030204" pitchFamily="34" charset="0"/>
                <a:cs typeface="Times New Roman" panose="02020603050405020304" pitchFamily="18" charset="0"/>
              </a:rPr>
              <a:t>Insert your own name + NDOPF</a:t>
            </a:r>
          </a:p>
          <a:p>
            <a:pPr algn="ctr"/>
            <a:endParaRPr lang="en-AU" sz="12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5976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232202"/>
          </a:xfrm>
          <a:prstGeom prst="rect">
            <a:avLst/>
          </a:prstGeom>
        </p:spPr>
        <p:txBody>
          <a:bodyPr wrap="square">
            <a:spAutoFit/>
          </a:bodyPr>
          <a:lstStyle/>
          <a:p>
            <a:pPr lvl="2" algn="ctr"/>
            <a:r>
              <a:rPr lang="en-AU" sz="9600" b="1" dirty="0"/>
              <a:t>SAVE THE DATE</a:t>
            </a:r>
            <a:endParaRPr lang="en-AU" sz="5400" b="1" dirty="0">
              <a:ea typeface="Calibri" panose="020F0502020204030204" pitchFamily="34" charset="0"/>
              <a:cs typeface="Times New Roman" panose="02020603050405020304" pitchFamily="18" charset="0"/>
            </a:endParaRPr>
          </a:p>
          <a:p>
            <a:pPr algn="ctr"/>
            <a:r>
              <a:rPr lang="en-AU" sz="6600" b="1" dirty="0"/>
              <a:t>NATIONAL DAY OF </a:t>
            </a:r>
          </a:p>
          <a:p>
            <a:pPr algn="ctr"/>
            <a:r>
              <a:rPr lang="en-AU" sz="6600" b="1" dirty="0"/>
              <a:t>PRAYER &amp; FASTING 2022</a:t>
            </a:r>
          </a:p>
          <a:p>
            <a:pPr algn="ctr"/>
            <a:endParaRPr lang="en-AU" sz="4000" b="1" dirty="0"/>
          </a:p>
          <a:p>
            <a:pPr algn="ctr"/>
            <a:r>
              <a:rPr lang="en-AU" sz="6600" b="1" dirty="0"/>
              <a:t>Saturday 26 February 2022</a:t>
            </a:r>
          </a:p>
        </p:txBody>
      </p:sp>
    </p:spTree>
    <p:extLst>
      <p:ext uri="{BB962C8B-B14F-4D97-AF65-F5344CB8AC3E}">
        <p14:creationId xmlns:p14="http://schemas.microsoft.com/office/powerpoint/2010/main" val="1088894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a:xfrm>
            <a:off x="1524000" y="499872"/>
            <a:ext cx="9144000" cy="4084319"/>
          </a:xfrm>
        </p:spPr>
        <p:txBody>
          <a:bodyPr>
            <a:noAutofit/>
          </a:bodyPr>
          <a:lstStyle/>
          <a:p>
            <a:r>
              <a:rPr lang="en-AU" b="1" dirty="0">
                <a:effectLst>
                  <a:outerShdw blurRad="38100" dist="38100" dir="2700000" algn="tl">
                    <a:srgbClr val="000000">
                      <a:alpha val="43137"/>
                    </a:srgbClr>
                  </a:outerShdw>
                </a:effectLst>
                <a:latin typeface="+mn-lt"/>
                <a:ea typeface="+mn-ea"/>
                <a:cs typeface="+mn-cs"/>
              </a:rPr>
              <a:t>Declaration: </a:t>
            </a:r>
            <a:br>
              <a:rPr lang="en-AU" dirty="0">
                <a:effectLst>
                  <a:outerShdw blurRad="38100" dist="38100" dir="2700000" algn="tl">
                    <a:srgbClr val="000000">
                      <a:alpha val="43137"/>
                    </a:srgbClr>
                  </a:outerShdw>
                </a:effectLst>
                <a:latin typeface="+mn-lt"/>
                <a:ea typeface="+mn-ea"/>
                <a:cs typeface="+mn-cs"/>
              </a:rPr>
            </a:br>
            <a:r>
              <a:rPr lang="en-AU" dirty="0">
                <a:effectLst>
                  <a:outerShdw blurRad="38100" dist="38100" dir="2700000" algn="tl">
                    <a:srgbClr val="000000">
                      <a:alpha val="43137"/>
                    </a:srgbClr>
                  </a:outerShdw>
                </a:effectLst>
                <a:latin typeface="+mn-lt"/>
                <a:ea typeface="+mn-ea"/>
                <a:cs typeface="+mn-cs"/>
              </a:rPr>
              <a:t>Individuals, Church and Nation will Awake to Christ to See a “National Awakening”</a:t>
            </a:r>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a:xfrm>
            <a:off x="4261104" y="5210021"/>
            <a:ext cx="3669792" cy="880061"/>
          </a:xfrm>
        </p:spPr>
        <p:txBody>
          <a:bodyPr>
            <a:normAutofit lnSpcReduction="10000"/>
          </a:bodyPr>
          <a:lstStyle/>
          <a:p>
            <a:r>
              <a:rPr lang="en-AU" sz="6000" dirty="0">
                <a:effectLst>
                  <a:outerShdw blurRad="38100" dist="38100" dir="2700000" algn="tl">
                    <a:srgbClr val="000000">
                      <a:alpha val="43137"/>
                    </a:srgbClr>
                  </a:outerShdw>
                </a:effectLst>
              </a:rPr>
              <a:t>SESSION 6</a:t>
            </a:r>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77422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Title 4">
            <a:extLst>
              <a:ext uri="{FF2B5EF4-FFF2-40B4-BE49-F238E27FC236}">
                <a16:creationId xmlns:a16="http://schemas.microsoft.com/office/drawing/2014/main" id="{689DF26F-697A-4342-AFDC-7727833A7F59}"/>
              </a:ext>
            </a:extLst>
          </p:cNvPr>
          <p:cNvSpPr>
            <a:spLocks noGrp="1"/>
          </p:cNvSpPr>
          <p:nvPr>
            <p:ph type="ctrTitle"/>
          </p:nvPr>
        </p:nvSpPr>
        <p:spPr>
          <a:xfrm>
            <a:off x="952500" y="648070"/>
            <a:ext cx="10287000" cy="3850612"/>
          </a:xfrm>
        </p:spPr>
        <p:txBody>
          <a:bodyPr>
            <a:normAutofit/>
          </a:bodyPr>
          <a:lstStyle/>
          <a:p>
            <a:pPr marR="0" lvl="0" algn="l">
              <a:spcBef>
                <a:spcPts val="0"/>
              </a:spcBef>
              <a:spcAft>
                <a:spcPts val="0"/>
              </a:spcAft>
            </a:pPr>
            <a:r>
              <a:rPr lang="en-US" sz="3600" dirty="0">
                <a:effectLst/>
                <a:latin typeface="Calibri" panose="020F0502020204030204" pitchFamily="34" charset="0"/>
                <a:ea typeface="Times New Roman" panose="02020603050405020304" pitchFamily="18" charset="0"/>
                <a:cs typeface="Cambria" panose="02040503050406030204" pitchFamily="18" charset="0"/>
              </a:rPr>
              <a:t>- </a:t>
            </a:r>
            <a:r>
              <a:rPr lang="en-US" sz="3200" b="1" dirty="0">
                <a:effectLst/>
                <a:latin typeface="+mn-lt"/>
                <a:ea typeface="Times New Roman" panose="02020603050405020304" pitchFamily="18" charset="0"/>
                <a:cs typeface="Cambria" panose="02040503050406030204" pitchFamily="18" charset="0"/>
              </a:rPr>
              <a:t>That Australia would pray, </a:t>
            </a:r>
            <a:br>
              <a:rPr lang="en-US" sz="3200" b="1" dirty="0">
                <a:effectLst/>
                <a:latin typeface="+mn-lt"/>
                <a:ea typeface="Times New Roman" panose="02020603050405020304" pitchFamily="18" charset="0"/>
                <a:cs typeface="Cambria" panose="02040503050406030204" pitchFamily="18" charset="0"/>
              </a:rPr>
            </a:br>
            <a:r>
              <a:rPr lang="en-US" sz="3200" b="1" dirty="0">
                <a:effectLst/>
                <a:latin typeface="+mn-lt"/>
                <a:ea typeface="Times New Roman" panose="02020603050405020304" pitchFamily="18" charset="0"/>
                <a:cs typeface="Cambria" panose="02040503050406030204" pitchFamily="18" charset="0"/>
              </a:rPr>
              <a:t>“Help me wake up Lord.”</a:t>
            </a:r>
            <a:br>
              <a:rPr lang="en-US" sz="3200" b="1" dirty="0">
                <a:effectLst/>
                <a:latin typeface="+mn-lt"/>
                <a:ea typeface="Times New Roman" panose="02020603050405020304" pitchFamily="18" charset="0"/>
                <a:cs typeface="Cambria" panose="02040503050406030204" pitchFamily="18" charset="0"/>
              </a:rPr>
            </a:br>
            <a:br>
              <a:rPr lang="en-US" sz="3200" b="1" dirty="0">
                <a:effectLst/>
                <a:latin typeface="+mn-lt"/>
                <a:ea typeface="Times New Roman" panose="02020603050405020304" pitchFamily="18" charset="0"/>
                <a:cs typeface="Cambria" panose="02040503050406030204" pitchFamily="18" charset="0"/>
              </a:rPr>
            </a:br>
            <a:r>
              <a:rPr lang="en-US" sz="3200" b="1" dirty="0">
                <a:effectLst/>
                <a:latin typeface="+mn-lt"/>
                <a:ea typeface="Times New Roman" panose="02020603050405020304" pitchFamily="18" charset="0"/>
                <a:cs typeface="Cambria" panose="02040503050406030204" pitchFamily="18" charset="0"/>
              </a:rPr>
              <a:t>- That God would bless the Go2021 initiative </a:t>
            </a:r>
            <a:br>
              <a:rPr lang="en-US" sz="3200" b="1" dirty="0">
                <a:effectLst/>
                <a:latin typeface="+mn-lt"/>
                <a:ea typeface="Times New Roman" panose="02020603050405020304" pitchFamily="18" charset="0"/>
                <a:cs typeface="Cambria" panose="02040503050406030204" pitchFamily="18" charset="0"/>
              </a:rPr>
            </a:br>
            <a:r>
              <a:rPr lang="en-US" sz="3200" b="1" dirty="0">
                <a:effectLst/>
                <a:latin typeface="+mn-lt"/>
                <a:ea typeface="Times New Roman" panose="02020603050405020304" pitchFamily="18" charset="0"/>
                <a:cs typeface="Cambria" panose="02040503050406030204" pitchFamily="18" charset="0"/>
              </a:rPr>
              <a:t>to reach a Billion Souls in May21.</a:t>
            </a:r>
            <a:br>
              <a:rPr lang="en-US" sz="3200" b="1" dirty="0">
                <a:effectLst/>
                <a:latin typeface="+mn-lt"/>
                <a:ea typeface="Times New Roman" panose="02020603050405020304" pitchFamily="18" charset="0"/>
                <a:cs typeface="Cambria" panose="02040503050406030204" pitchFamily="18" charset="0"/>
              </a:rPr>
            </a:br>
            <a:br>
              <a:rPr lang="en-US" sz="3200" b="1" dirty="0">
                <a:effectLst/>
                <a:latin typeface="+mn-lt"/>
                <a:ea typeface="Times New Roman" panose="02020603050405020304" pitchFamily="18" charset="0"/>
                <a:cs typeface="Cambria" panose="02040503050406030204" pitchFamily="18" charset="0"/>
              </a:rPr>
            </a:br>
            <a:r>
              <a:rPr lang="en-US" sz="3200" b="1" dirty="0">
                <a:effectLst/>
                <a:latin typeface="+mn-lt"/>
                <a:ea typeface="Times New Roman" panose="02020603050405020304" pitchFamily="18" charset="0"/>
                <a:cs typeface="Cambria" panose="02040503050406030204" pitchFamily="18" charset="0"/>
              </a:rPr>
              <a:t>- The Indigenous “Raise the Cross Initiative” </a:t>
            </a:r>
            <a:br>
              <a:rPr lang="en-US" sz="3200" b="1" dirty="0">
                <a:effectLst/>
                <a:latin typeface="+mn-lt"/>
                <a:ea typeface="Times New Roman" panose="02020603050405020304" pitchFamily="18" charset="0"/>
                <a:cs typeface="Cambria" panose="02040503050406030204" pitchFamily="18" charset="0"/>
              </a:rPr>
            </a:br>
            <a:r>
              <a:rPr lang="en-US" sz="3200" b="1" dirty="0">
                <a:effectLst/>
                <a:latin typeface="+mn-lt"/>
                <a:ea typeface="Times New Roman" panose="02020603050405020304" pitchFamily="18" charset="0"/>
                <a:cs typeface="Cambria" panose="02040503050406030204" pitchFamily="18" charset="0"/>
              </a:rPr>
              <a:t>in Central Australia at </a:t>
            </a:r>
            <a:r>
              <a:rPr lang="en-US" sz="3200" b="1" dirty="0" err="1">
                <a:effectLst/>
                <a:latin typeface="+mn-lt"/>
                <a:ea typeface="Times New Roman" panose="02020603050405020304" pitchFamily="18" charset="0"/>
                <a:cs typeface="Cambria" panose="02040503050406030204" pitchFamily="18" charset="0"/>
              </a:rPr>
              <a:t>Haasts</a:t>
            </a:r>
            <a:r>
              <a:rPr lang="en-US" sz="3200" b="1" dirty="0">
                <a:effectLst/>
                <a:latin typeface="+mn-lt"/>
                <a:ea typeface="Times New Roman" panose="02020603050405020304" pitchFamily="18" charset="0"/>
                <a:cs typeface="Cambria" panose="02040503050406030204" pitchFamily="18" charset="0"/>
              </a:rPr>
              <a:t> Bluff, NT. </a:t>
            </a:r>
            <a:endParaRPr lang="en-AU" sz="4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18952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Title 4">
            <a:extLst>
              <a:ext uri="{FF2B5EF4-FFF2-40B4-BE49-F238E27FC236}">
                <a16:creationId xmlns:a16="http://schemas.microsoft.com/office/drawing/2014/main" id="{689DF26F-697A-4342-AFDC-7727833A7F59}"/>
              </a:ext>
            </a:extLst>
          </p:cNvPr>
          <p:cNvSpPr>
            <a:spLocks noGrp="1"/>
          </p:cNvSpPr>
          <p:nvPr>
            <p:ph type="ctrTitle"/>
          </p:nvPr>
        </p:nvSpPr>
        <p:spPr>
          <a:xfrm>
            <a:off x="952500" y="390617"/>
            <a:ext cx="10287000" cy="4649602"/>
          </a:xfrm>
        </p:spPr>
        <p:txBody>
          <a:bodyPr>
            <a:normAutofit fontScale="90000"/>
          </a:bodyPr>
          <a:lstStyle/>
          <a:p>
            <a:pPr marR="0" lvl="0" algn="l">
              <a:spcBef>
                <a:spcPts val="0"/>
              </a:spcBef>
              <a:spcAft>
                <a:spcPts val="0"/>
              </a:spcAft>
            </a:pPr>
            <a:br>
              <a:rPr lang="en-US" sz="1300"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mbria" panose="02040503050406030204" pitchFamily="18" charset="0"/>
                <a:ea typeface="Times New Roman" panose="02020603050405020304" pitchFamily="18" charset="0"/>
                <a:cs typeface="Cambria" panose="02040503050406030204" pitchFamily="18" charset="0"/>
              </a:rPr>
              <a:t>- </a:t>
            </a:r>
            <a:r>
              <a:rPr lang="en-US" sz="3600" b="1" dirty="0">
                <a:effectLst/>
                <a:latin typeface="Calibri" panose="020F0502020204030204" pitchFamily="34" charset="0"/>
                <a:ea typeface="Times New Roman" panose="02020603050405020304" pitchFamily="18" charset="0"/>
                <a:cs typeface="Cambria" panose="02040503050406030204" pitchFamily="18" charset="0"/>
              </a:rPr>
              <a:t>A release of funds and </a:t>
            </a:r>
            <a:r>
              <a:rPr lang="en-US" sz="3600" b="1" dirty="0" err="1">
                <a:effectLst/>
                <a:latin typeface="Calibri" panose="020F0502020204030204" pitchFamily="34" charset="0"/>
                <a:ea typeface="Times New Roman" panose="02020603050405020304" pitchFamily="18" charset="0"/>
                <a:cs typeface="Cambria" panose="02040503050406030204" pitchFamily="18" charset="0"/>
              </a:rPr>
              <a:t>favour</a:t>
            </a:r>
            <a:r>
              <a:rPr lang="en-US" sz="3600" b="1" dirty="0">
                <a:effectLst/>
                <a:latin typeface="Calibri" panose="020F0502020204030204" pitchFamily="34" charset="0"/>
                <a:ea typeface="Times New Roman" panose="02020603050405020304" pitchFamily="18" charset="0"/>
                <a:cs typeface="Cambria" panose="02040503050406030204" pitchFamily="18" charset="0"/>
              </a:rPr>
              <a:t> to see the Cross Raised by October 2021.</a:t>
            </a:r>
            <a:br>
              <a:rPr lang="en-US" sz="3600" b="1" dirty="0">
                <a:effectLst/>
                <a:latin typeface="Cambria" panose="02040503050406030204" pitchFamily="18" charset="0"/>
                <a:ea typeface="Times New Roman" panose="02020603050405020304" pitchFamily="18" charset="0"/>
                <a:cs typeface="Cambria" panose="02040503050406030204" pitchFamily="18" charset="0"/>
              </a:rPr>
            </a:br>
            <a:br>
              <a:rPr lang="en-US" sz="3600" b="1"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mbria" panose="02040503050406030204" pitchFamily="18" charset="0"/>
                <a:ea typeface="Times New Roman" panose="02020603050405020304" pitchFamily="18" charset="0"/>
                <a:cs typeface="Cambria" panose="02040503050406030204" pitchFamily="18" charset="0"/>
              </a:rPr>
              <a:t>- </a:t>
            </a:r>
            <a:r>
              <a:rPr lang="en-US" sz="3600" b="1" dirty="0">
                <a:effectLst/>
                <a:latin typeface="Calibri" panose="020F0502020204030204" pitchFamily="34" charset="0"/>
                <a:ea typeface="Times New Roman" panose="02020603050405020304" pitchFamily="18" charset="0"/>
                <a:cs typeface="Cambria" panose="02040503050406030204" pitchFamily="18" charset="0"/>
              </a:rPr>
              <a:t>That the Lord of the harvest would thrust </a:t>
            </a:r>
            <a:r>
              <a:rPr lang="en-US" sz="3600" b="1" dirty="0" err="1">
                <a:effectLst/>
                <a:latin typeface="Calibri" panose="020F0502020204030204" pitchFamily="34" charset="0"/>
                <a:ea typeface="Times New Roman" panose="02020603050405020304" pitchFamily="18" charset="0"/>
                <a:cs typeface="Cambria" panose="02040503050406030204" pitchFamily="18" charset="0"/>
              </a:rPr>
              <a:t>labourers</a:t>
            </a:r>
            <a:r>
              <a:rPr lang="en-US" sz="3600" b="1" dirty="0">
                <a:effectLst/>
                <a:latin typeface="Calibri" panose="020F0502020204030204" pitchFamily="34" charset="0"/>
                <a:ea typeface="Times New Roman" panose="02020603050405020304" pitchFamily="18" charset="0"/>
                <a:cs typeface="Cambria" panose="02040503050406030204" pitchFamily="18" charset="0"/>
              </a:rPr>
              <a:t> out into His harvest field.</a:t>
            </a:r>
            <a:br>
              <a:rPr lang="en-US" sz="3600" b="1" dirty="0">
                <a:effectLst/>
                <a:latin typeface="Cambria" panose="02040503050406030204" pitchFamily="18" charset="0"/>
                <a:ea typeface="Times New Roman" panose="02020603050405020304" pitchFamily="18" charset="0"/>
                <a:cs typeface="Cambria" panose="02040503050406030204" pitchFamily="18" charset="0"/>
              </a:rPr>
            </a:br>
            <a:br>
              <a:rPr lang="en-US" sz="3600" b="1"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mbria" panose="02040503050406030204" pitchFamily="18" charset="0"/>
                <a:ea typeface="Times New Roman" panose="02020603050405020304" pitchFamily="18" charset="0"/>
                <a:cs typeface="Cambria" panose="02040503050406030204" pitchFamily="18" charset="0"/>
              </a:rPr>
              <a:t>- </a:t>
            </a:r>
            <a:r>
              <a:rPr lang="en-US" sz="3600" b="1" dirty="0">
                <a:effectLst/>
                <a:latin typeface="Calibri" panose="020F0502020204030204" pitchFamily="34" charset="0"/>
                <a:ea typeface="Times New Roman" panose="02020603050405020304" pitchFamily="18" charset="0"/>
                <a:cs typeface="Cambria" panose="02040503050406030204" pitchFamily="18" charset="0"/>
              </a:rPr>
              <a:t>Australians would receive Jesus as their Lord and </a:t>
            </a:r>
            <a:r>
              <a:rPr lang="en-US" sz="3600" b="1" dirty="0" err="1">
                <a:effectLst/>
                <a:latin typeface="Calibri" panose="020F0502020204030204" pitchFamily="34" charset="0"/>
                <a:ea typeface="Times New Roman" panose="02020603050405020304" pitchFamily="18" charset="0"/>
                <a:cs typeface="Cambria" panose="02040503050406030204" pitchFamily="18" charset="0"/>
              </a:rPr>
              <a:t>Saviour</a:t>
            </a:r>
            <a:r>
              <a:rPr lang="en-US" sz="3600" b="1" dirty="0">
                <a:effectLst/>
                <a:latin typeface="Calibri" panose="020F0502020204030204" pitchFamily="34" charset="0"/>
                <a:ea typeface="Times New Roman" panose="02020603050405020304" pitchFamily="18" charset="0"/>
                <a:cs typeface="Cambria" panose="02040503050406030204" pitchFamily="18" charset="0"/>
              </a:rPr>
              <a:t>.</a:t>
            </a:r>
            <a:br>
              <a:rPr lang="en-US" sz="3600" b="1" dirty="0">
                <a:effectLst/>
                <a:latin typeface="Cambria" panose="02040503050406030204" pitchFamily="18" charset="0"/>
                <a:ea typeface="Times New Roman" panose="02020603050405020304" pitchFamily="18" charset="0"/>
                <a:cs typeface="Cambria" panose="02040503050406030204" pitchFamily="18" charset="0"/>
              </a:rPr>
            </a:br>
            <a:br>
              <a:rPr lang="en-US" sz="3600" b="1"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mbria" panose="02040503050406030204" pitchFamily="18" charset="0"/>
                <a:ea typeface="Times New Roman" panose="02020603050405020304" pitchFamily="18" charset="0"/>
                <a:cs typeface="Cambria" panose="02040503050406030204" pitchFamily="18" charset="0"/>
              </a:rPr>
              <a:t>- </a:t>
            </a:r>
            <a:r>
              <a:rPr lang="en-US" sz="3600" b="1" dirty="0">
                <a:effectLst/>
                <a:latin typeface="Calibri" panose="020F0502020204030204" pitchFamily="34" charset="0"/>
                <a:ea typeface="Times New Roman" panose="02020603050405020304" pitchFamily="18" charset="0"/>
                <a:cs typeface="Cambria" panose="02040503050406030204" pitchFamily="18" charset="0"/>
              </a:rPr>
              <a:t>A Great Awakening in Australia!</a:t>
            </a:r>
            <a:br>
              <a:rPr lang="en-US" sz="1800" dirty="0">
                <a:effectLst/>
                <a:latin typeface="Cambria" panose="02040503050406030204" pitchFamily="18" charset="0"/>
                <a:ea typeface="Times New Roman" panose="02020603050405020304" pitchFamily="18" charset="0"/>
                <a:cs typeface="Cambria" panose="02040503050406030204" pitchFamily="18" charset="0"/>
              </a:rPr>
            </a:br>
            <a:endParaRPr lang="en-AU" sz="4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28226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a:xfrm>
            <a:off x="1371600" y="1091953"/>
            <a:ext cx="9448800" cy="2188524"/>
          </a:xfrm>
        </p:spPr>
        <p:txBody>
          <a:bodyPr>
            <a:normAutofit fontScale="90000"/>
          </a:bodyPr>
          <a:lstStyle/>
          <a:p>
            <a:r>
              <a:rPr lang="en-AU" sz="4400" b="1" dirty="0">
                <a:effectLst/>
                <a:latin typeface="Calibri" panose="020F0502020204030204" pitchFamily="34" charset="0"/>
                <a:ea typeface="Times New Roman" panose="02020603050405020304" pitchFamily="18" charset="0"/>
                <a:cs typeface="Cambria" panose="02040503050406030204" pitchFamily="18" charset="0"/>
              </a:rPr>
              <a:t>We will begin the day </a:t>
            </a:r>
            <a:br>
              <a:rPr lang="en-AU" sz="4400" b="1" dirty="0">
                <a:effectLst/>
                <a:latin typeface="Calibri" panose="020F0502020204030204" pitchFamily="34" charset="0"/>
                <a:ea typeface="Times New Roman" panose="02020603050405020304" pitchFamily="18" charset="0"/>
                <a:cs typeface="Cambria" panose="02040503050406030204" pitchFamily="18" charset="0"/>
              </a:rPr>
            </a:br>
            <a:r>
              <a:rPr lang="en-AU" sz="4400" b="1" dirty="0">
                <a:effectLst/>
                <a:latin typeface="Calibri" panose="020F0502020204030204" pitchFamily="34" charset="0"/>
                <a:ea typeface="Times New Roman" panose="02020603050405020304" pitchFamily="18" charset="0"/>
                <a:cs typeface="Cambria" panose="02040503050406030204" pitchFamily="18" charset="0"/>
              </a:rPr>
              <a:t>by saying </a:t>
            </a:r>
            <a:br>
              <a:rPr lang="en-AU" sz="4400" b="1" dirty="0">
                <a:effectLst/>
                <a:latin typeface="Calibri" panose="020F0502020204030204" pitchFamily="34" charset="0"/>
                <a:ea typeface="Times New Roman" panose="02020603050405020304" pitchFamily="18" charset="0"/>
                <a:cs typeface="Cambria" panose="02040503050406030204" pitchFamily="18" charset="0"/>
              </a:rPr>
            </a:br>
            <a:r>
              <a:rPr lang="en-AU" sz="4400" b="1" dirty="0">
                <a:effectLst/>
                <a:latin typeface="Calibri" panose="020F0502020204030204" pitchFamily="34" charset="0"/>
                <a:ea typeface="Times New Roman" panose="02020603050405020304" pitchFamily="18" charset="0"/>
                <a:cs typeface="Cambria" panose="02040503050406030204" pitchFamily="18" charset="0"/>
              </a:rPr>
              <a:t>the Lord’s Prayer together. </a:t>
            </a:r>
            <a:br>
              <a:rPr lang="en-AU" sz="3600" b="1" dirty="0">
                <a:effectLst/>
                <a:latin typeface="Calibri" panose="020F0502020204030204" pitchFamily="34" charset="0"/>
                <a:ea typeface="Times New Roman" panose="02020603050405020304" pitchFamily="18" charset="0"/>
                <a:cs typeface="Cambria" panose="02040503050406030204" pitchFamily="18" charset="0"/>
              </a:rPr>
            </a:br>
            <a:r>
              <a:rPr lang="en-AU" sz="3200" dirty="0">
                <a:effectLst/>
                <a:latin typeface="Calibri" panose="020F0502020204030204" pitchFamily="34" charset="0"/>
                <a:ea typeface="Times New Roman" panose="02020603050405020304" pitchFamily="18" charset="0"/>
                <a:cs typeface="Cambria" panose="02040503050406030204" pitchFamily="18" charset="0"/>
              </a:rPr>
              <a:t>Matthew 6:9-18</a:t>
            </a: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3662028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31D5B10-2840-456E-B506-49BF270E9ADA}"/>
              </a:ext>
            </a:extLst>
          </p:cNvPr>
          <p:cNvSpPr>
            <a:spLocks noGrp="1"/>
          </p:cNvSpPr>
          <p:nvPr>
            <p:ph type="ctrTitle"/>
          </p:nvPr>
        </p:nvSpPr>
        <p:spPr>
          <a:xfrm>
            <a:off x="1084555" y="355106"/>
            <a:ext cx="10022889" cy="4394446"/>
          </a:xfrm>
        </p:spPr>
        <p:txBody>
          <a:bodyPr>
            <a:noAutofit/>
          </a:bodyPr>
          <a:lstStyle/>
          <a:p>
            <a:r>
              <a:rPr lang="en-US" sz="3200" b="1" dirty="0">
                <a:effectLst/>
                <a:latin typeface="Calibri" panose="020F0502020204030204" pitchFamily="34" charset="0"/>
                <a:ea typeface="Times New Roman" panose="02020603050405020304" pitchFamily="18" charset="0"/>
                <a:cs typeface="Cambria" panose="02040503050406030204" pitchFamily="18" charset="0"/>
              </a:rPr>
              <a:t>The Australian Awakening Declaration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is a prayerful paraphrase of scripture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from an Australian perspective. </a:t>
            </a:r>
            <a:br>
              <a:rPr lang="en-US" sz="3200" dirty="0">
                <a:effectLst/>
                <a:latin typeface="Calibri" panose="020F0502020204030204" pitchFamily="34" charset="0"/>
                <a:ea typeface="Times New Roman" panose="02020603050405020304" pitchFamily="18" charset="0"/>
                <a:cs typeface="Cambria" panose="02040503050406030204" pitchFamily="18" charset="0"/>
              </a:rPr>
            </a:br>
            <a:br>
              <a:rPr lang="en-US" sz="1200"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As the scripture says in Colossians 3:16, </a:t>
            </a:r>
            <a:br>
              <a:rPr lang="en-US" sz="3200" dirty="0">
                <a:effectLst/>
                <a:latin typeface="Calibri" panose="020F0502020204030204" pitchFamily="34" charset="0"/>
                <a:ea typeface="Times New Roman" panose="02020603050405020304" pitchFamily="18" charset="0"/>
                <a:cs typeface="Cambria" panose="02040503050406030204" pitchFamily="18" charset="0"/>
              </a:rPr>
            </a:br>
            <a:r>
              <a:rPr lang="en-US" sz="3200" b="1" i="1" dirty="0">
                <a:effectLst/>
                <a:latin typeface="Calibri" panose="020F0502020204030204" pitchFamily="34" charset="0"/>
                <a:ea typeface="Times New Roman" panose="02020603050405020304" pitchFamily="18" charset="0"/>
                <a:cs typeface="Cambria" panose="02040503050406030204" pitchFamily="18" charset="0"/>
              </a:rPr>
              <a:t>“Let the word of Christ dwell in you richly.” </a:t>
            </a:r>
            <a:br>
              <a:rPr lang="en-US" sz="3200" dirty="0">
                <a:effectLst/>
                <a:latin typeface="Calibri" panose="020F0502020204030204" pitchFamily="34" charset="0"/>
                <a:ea typeface="Times New Roman" panose="02020603050405020304" pitchFamily="18" charset="0"/>
                <a:cs typeface="Cambria" panose="02040503050406030204" pitchFamily="18" charset="0"/>
              </a:rPr>
            </a:br>
            <a:br>
              <a:rPr lang="en-US" sz="1200"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Let us stand in the presence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of our Father in Heaven today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and make this Declaration together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in Jesus Name.</a:t>
            </a:r>
            <a:endParaRPr lang="en-US" sz="3200" b="1" dirty="0"/>
          </a:p>
        </p:txBody>
      </p:sp>
    </p:spTree>
    <p:extLst>
      <p:ext uri="{BB962C8B-B14F-4D97-AF65-F5344CB8AC3E}">
        <p14:creationId xmlns:p14="http://schemas.microsoft.com/office/powerpoint/2010/main" val="18197094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25E92A-1E74-4A1A-8108-ED12144ECE80}"/>
              </a:ext>
            </a:extLst>
          </p:cNvPr>
          <p:cNvSpPr>
            <a:spLocks noGrp="1"/>
          </p:cNvSpPr>
          <p:nvPr>
            <p:ph type="ctrTitle"/>
          </p:nvPr>
        </p:nvSpPr>
        <p:spPr>
          <a:xfrm>
            <a:off x="1424866" y="426129"/>
            <a:ext cx="9342268" cy="5681708"/>
          </a:xfrm>
        </p:spPr>
        <p:txBody>
          <a:bodyPr>
            <a:normAutofit fontScale="90000"/>
          </a:bodyPr>
          <a:lstStyle/>
          <a:p>
            <a:pPr marL="0" marR="0">
              <a:spcBef>
                <a:spcPts val="0"/>
              </a:spcBef>
              <a:spcAft>
                <a:spcPts val="0"/>
              </a:spcAft>
            </a:pPr>
            <a:br>
              <a:rPr lang="en-AU" sz="3200" b="1" dirty="0">
                <a:effectLst/>
                <a:latin typeface="Calibri" panose="020F0502020204030204" pitchFamily="34" charset="0"/>
                <a:ea typeface="Times New Roman" panose="02020603050405020304" pitchFamily="18" charset="0"/>
                <a:cs typeface="Cambria" panose="02040503050406030204" pitchFamily="18" charset="0"/>
              </a:rPr>
            </a:br>
            <a:br>
              <a:rPr lang="en-AU" sz="3200" b="1" dirty="0">
                <a:effectLst/>
                <a:latin typeface="Calibri" panose="020F0502020204030204" pitchFamily="34" charset="0"/>
                <a:ea typeface="Times New Roman" panose="02020603050405020304" pitchFamily="18" charset="0"/>
                <a:cs typeface="Cambria" panose="02040503050406030204" pitchFamily="18" charset="0"/>
              </a:rPr>
            </a:b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Australian Awakening Declaration –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A Call to Awake to Christ</a:t>
            </a:r>
            <a:br>
              <a:rPr lang="en-US" sz="3200" dirty="0">
                <a:effectLst/>
                <a:latin typeface="Cambria" panose="02040503050406030204" pitchFamily="18" charset="0"/>
                <a:ea typeface="Times New Roman" panose="02020603050405020304" pitchFamily="18" charset="0"/>
                <a:cs typeface="Cambria" panose="02040503050406030204" pitchFamily="18" charset="0"/>
              </a:rPr>
            </a:br>
            <a:r>
              <a:rPr lang="en-AU" sz="1300" b="1" dirty="0">
                <a:effectLst/>
                <a:latin typeface="Calibri" panose="020F0502020204030204" pitchFamily="34" charset="0"/>
                <a:ea typeface="Times New Roman" panose="02020603050405020304" pitchFamily="18" charset="0"/>
                <a:cs typeface="Cambria" panose="02040503050406030204" pitchFamily="18" charset="0"/>
              </a:rPr>
              <a:t>  </a:t>
            </a:r>
            <a:br>
              <a:rPr lang="en-US" sz="3200" dirty="0">
                <a:effectLst/>
                <a:latin typeface="Cambria" panose="02040503050406030204" pitchFamily="18"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We pray with the Apostle Paul and say, “</a:t>
            </a:r>
            <a:r>
              <a:rPr lang="en-US" sz="3200" b="1" i="1" dirty="0">
                <a:effectLst/>
                <a:latin typeface="Calibri" panose="020F0502020204030204" pitchFamily="34" charset="0"/>
                <a:ea typeface="Times New Roman" panose="02020603050405020304" pitchFamily="18" charset="0"/>
                <a:cs typeface="Cambria" panose="02040503050406030204" pitchFamily="18" charset="0"/>
              </a:rPr>
              <a:t>Wake up oh sleeper, rise from the dead, and Christ will shine on you</a:t>
            </a:r>
            <a:r>
              <a:rPr lang="en-US" sz="3200" b="1" dirty="0">
                <a:effectLst/>
                <a:latin typeface="Calibri" panose="020F0502020204030204" pitchFamily="34" charset="0"/>
                <a:ea typeface="Times New Roman" panose="02020603050405020304" pitchFamily="18" charset="0"/>
                <a:cs typeface="Cambria" panose="02040503050406030204" pitchFamily="18" charset="0"/>
              </a:rPr>
              <a:t>!" </a:t>
            </a:r>
            <a:br>
              <a:rPr lang="en-US" sz="3200" dirty="0">
                <a:effectLst/>
                <a:latin typeface="Cambria" panose="02040503050406030204" pitchFamily="18" charset="0"/>
                <a:ea typeface="Times New Roman" panose="02020603050405020304" pitchFamily="18" charset="0"/>
                <a:cs typeface="Cambria" panose="02040503050406030204" pitchFamily="18" charset="0"/>
              </a:rPr>
            </a:br>
            <a:r>
              <a:rPr lang="en-US" sz="1300" b="1" dirty="0">
                <a:effectLst/>
                <a:latin typeface="Calibri" panose="020F0502020204030204" pitchFamily="34" charset="0"/>
                <a:ea typeface="Times New Roman" panose="02020603050405020304" pitchFamily="18" charset="0"/>
                <a:cs typeface="Cambria" panose="02040503050406030204" pitchFamily="18" charset="0"/>
              </a:rPr>
              <a:t> </a:t>
            </a:r>
            <a:br>
              <a:rPr lang="en-US" sz="3200" dirty="0">
                <a:effectLst/>
                <a:latin typeface="Cambria" panose="02040503050406030204" pitchFamily="18"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Wake up, wake up, O Zion!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Clothe yourself with strength. </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US" sz="3200" b="1" dirty="0">
                <a:effectLst/>
                <a:latin typeface="Calibri" panose="020F0502020204030204" pitchFamily="34" charset="0"/>
                <a:ea typeface="Times New Roman" panose="02020603050405020304" pitchFamily="18" charset="0"/>
                <a:cs typeface="Cambria" panose="02040503050406030204" pitchFamily="18" charset="0"/>
              </a:rPr>
              <a:t>Put on your beautiful clothes.</a:t>
            </a:r>
            <a:br>
              <a:rPr lang="en-US"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My heart is steadfast, O God;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I will sing and make music with all my being.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Awake, O harp and lyre!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I will awaken the dawn.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I will praise You, O LORD, among the nations; </a:t>
            </a:r>
            <a:br>
              <a:rPr lang="en-AU" sz="3200" b="1" dirty="0">
                <a:effectLst/>
                <a:latin typeface="Calibri" panose="020F0502020204030204" pitchFamily="34" charset="0"/>
                <a:ea typeface="Times New Roman" panose="02020603050405020304" pitchFamily="18" charset="0"/>
                <a:cs typeface="Cambria" panose="02040503050406030204" pitchFamily="18" charset="0"/>
              </a:rPr>
            </a:br>
            <a:r>
              <a:rPr lang="en-AU" sz="3200" b="1" dirty="0">
                <a:effectLst/>
                <a:latin typeface="Calibri" panose="020F0502020204030204" pitchFamily="34" charset="0"/>
                <a:ea typeface="Times New Roman" panose="02020603050405020304" pitchFamily="18" charset="0"/>
                <a:cs typeface="Cambria" panose="02040503050406030204" pitchFamily="18" charset="0"/>
              </a:rPr>
              <a:t>I will sing Your praises among the people.</a:t>
            </a:r>
            <a:endParaRPr lang="en-US" dirty="0"/>
          </a:p>
        </p:txBody>
      </p:sp>
    </p:spTree>
    <p:extLst>
      <p:ext uri="{BB962C8B-B14F-4D97-AF65-F5344CB8AC3E}">
        <p14:creationId xmlns:p14="http://schemas.microsoft.com/office/powerpoint/2010/main" val="2524103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13AD1D-8C8A-4DAF-9E11-96DFF77B395F}"/>
              </a:ext>
            </a:extLst>
          </p:cNvPr>
          <p:cNvSpPr>
            <a:spLocks noGrp="1"/>
          </p:cNvSpPr>
          <p:nvPr>
            <p:ph type="ctrTitle"/>
          </p:nvPr>
        </p:nvSpPr>
        <p:spPr>
          <a:xfrm>
            <a:off x="849297" y="648070"/>
            <a:ext cx="10493406" cy="5983550"/>
          </a:xfrm>
        </p:spPr>
        <p:txBody>
          <a:bodyPr>
            <a:normAutofit fontScale="90000"/>
          </a:bodyPr>
          <a:lstStyle/>
          <a:p>
            <a:br>
              <a:rPr lang="en-US" sz="4000" dirty="0">
                <a:effectLst/>
                <a:latin typeface="Cambria" panose="02040503050406030204" pitchFamily="18" charset="0"/>
                <a:ea typeface="Times New Roman" panose="02020603050405020304" pitchFamily="18" charset="0"/>
                <a:cs typeface="Cambria" panose="02040503050406030204" pitchFamily="18" charset="0"/>
              </a:rPr>
            </a:br>
            <a:r>
              <a:rPr lang="en-US" sz="4000" b="1" dirty="0">
                <a:effectLst/>
                <a:latin typeface="Calibri" panose="020F0502020204030204" pitchFamily="34" charset="0"/>
                <a:ea typeface="Times New Roman" panose="02020603050405020304" pitchFamily="18" charset="0"/>
                <a:cs typeface="Cambria" panose="02040503050406030204" pitchFamily="18" charset="0"/>
              </a:rPr>
              <a:t> </a:t>
            </a: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We are children of the light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and children of the day.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We do not belong to the night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or to the darkness.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So, let us be awake and sober,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putting on faith and love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as a breastplate,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and the hope of salvation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as a helmet,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and be filled with the Spirit.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  </a:t>
            </a:r>
            <a:br>
              <a:rPr lang="en-US" sz="3600" dirty="0">
                <a:effectLst/>
                <a:latin typeface="Cambria" panose="02040503050406030204" pitchFamily="18" charset="0"/>
                <a:ea typeface="Times New Roman" panose="02020603050405020304" pitchFamily="18" charset="0"/>
                <a:cs typeface="Cambria" panose="02040503050406030204" pitchFamily="18" charset="0"/>
              </a:rPr>
            </a:br>
            <a:endParaRPr lang="en-US" sz="3600" dirty="0"/>
          </a:p>
        </p:txBody>
      </p:sp>
    </p:spTree>
    <p:extLst>
      <p:ext uri="{BB962C8B-B14F-4D97-AF65-F5344CB8AC3E}">
        <p14:creationId xmlns:p14="http://schemas.microsoft.com/office/powerpoint/2010/main" val="4081183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13AD1D-8C8A-4DAF-9E11-96DFF77B395F}"/>
              </a:ext>
            </a:extLst>
          </p:cNvPr>
          <p:cNvSpPr>
            <a:spLocks noGrp="1"/>
          </p:cNvSpPr>
          <p:nvPr>
            <p:ph type="ctrTitle"/>
          </p:nvPr>
        </p:nvSpPr>
        <p:spPr>
          <a:xfrm>
            <a:off x="640672" y="659167"/>
            <a:ext cx="10910656" cy="5539666"/>
          </a:xfrm>
        </p:spPr>
        <p:txBody>
          <a:bodyPr>
            <a:normAutofit fontScale="90000"/>
          </a:bodyPr>
          <a:lstStyle/>
          <a:p>
            <a:br>
              <a:rPr lang="en-US" sz="4000" dirty="0">
                <a:effectLst/>
                <a:latin typeface="Cambria" panose="02040503050406030204" pitchFamily="18" charset="0"/>
                <a:ea typeface="Times New Roman" panose="02020603050405020304" pitchFamily="18" charset="0"/>
                <a:cs typeface="Cambria" panose="02040503050406030204" pitchFamily="18" charset="0"/>
              </a:rPr>
            </a:br>
            <a:r>
              <a:rPr lang="en-US" sz="4000" b="1" dirty="0">
                <a:effectLst/>
                <a:latin typeface="Calibri" panose="020F0502020204030204" pitchFamily="34" charset="0"/>
                <a:ea typeface="Times New Roman" panose="02020603050405020304" pitchFamily="18" charset="0"/>
                <a:cs typeface="Cambria" panose="02040503050406030204" pitchFamily="18" charset="0"/>
              </a:rPr>
              <a:t> </a:t>
            </a: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4000" dirty="0">
                <a:effectLst/>
                <a:latin typeface="Cambria" panose="02040503050406030204" pitchFamily="18" charset="0"/>
                <a:ea typeface="Times New Roman" panose="02020603050405020304" pitchFamily="18" charset="0"/>
                <a:cs typeface="Cambria" panose="02040503050406030204" pitchFamily="18" charset="0"/>
              </a:rPr>
            </a:br>
            <a:br>
              <a:rPr lang="en-US" sz="3600"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Wake up Australia,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for your salvation is nearer now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than when you first believed.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The night is almost gone;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the day of salvation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will soon be here.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So, put on the shining armor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of right living. </a:t>
            </a:r>
            <a:br>
              <a:rPr lang="en-US" sz="3600"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Let there be a Great Awakening in Australia.</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2200" b="1" dirty="0">
                <a:effectLst/>
                <a:latin typeface="Calibri" panose="020F0502020204030204" pitchFamily="34" charset="0"/>
                <a:ea typeface="Times New Roman" panose="02020603050405020304" pitchFamily="18" charset="0"/>
                <a:cs typeface="Cambria" panose="02040503050406030204" pitchFamily="18" charset="0"/>
              </a:rPr>
              <a:t>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Let all Australians see Jesus! </a:t>
            </a:r>
            <a:br>
              <a:rPr lang="en-US" sz="3600" b="1" dirty="0">
                <a:effectLst/>
                <a:latin typeface="Calibri" panose="020F0502020204030204" pitchFamily="34" charset="0"/>
                <a:ea typeface="Times New Roman" panose="02020603050405020304" pitchFamily="18" charset="0"/>
                <a:cs typeface="Cambria" panose="02040503050406030204" pitchFamily="18" charset="0"/>
              </a:rPr>
            </a:br>
            <a:br>
              <a:rPr lang="en-US" sz="2200" dirty="0">
                <a:effectLst/>
                <a:latin typeface="Cambria" panose="02040503050406030204" pitchFamily="18" charset="0"/>
                <a:ea typeface="Times New Roman" panose="02020603050405020304" pitchFamily="18" charset="0"/>
                <a:cs typeface="Cambria" panose="02040503050406030204" pitchFamily="18" charset="0"/>
              </a:rPr>
            </a:br>
            <a:r>
              <a:rPr lang="en-US" sz="3600" b="1" dirty="0">
                <a:effectLst/>
                <a:latin typeface="Calibri" panose="020F0502020204030204" pitchFamily="34" charset="0"/>
                <a:ea typeface="Times New Roman" panose="02020603050405020304" pitchFamily="18" charset="0"/>
                <a:cs typeface="Cambria" panose="02040503050406030204" pitchFamily="18" charset="0"/>
              </a:rPr>
              <a:t> LET AUSTRALIA AWAKE TO JESUS</a:t>
            </a:r>
            <a:r>
              <a:rPr lang="en-US" sz="3600" b="1" dirty="0">
                <a:latin typeface="Calibri" panose="020F0502020204030204" pitchFamily="34" charset="0"/>
                <a:ea typeface="Times New Roman" panose="02020603050405020304" pitchFamily="18" charset="0"/>
                <a:cs typeface="Cambria" panose="02040503050406030204" pitchFamily="18" charset="0"/>
              </a:rPr>
              <a:t>!</a:t>
            </a:r>
            <a:endParaRPr lang="en-US" sz="3600" dirty="0"/>
          </a:p>
        </p:txBody>
      </p:sp>
    </p:spTree>
    <p:extLst>
      <p:ext uri="{BB962C8B-B14F-4D97-AF65-F5344CB8AC3E}">
        <p14:creationId xmlns:p14="http://schemas.microsoft.com/office/powerpoint/2010/main" val="1005540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87CCEF44-4D53-4B36-B0FB-46C9F7C38F7C}"/>
              </a:ext>
            </a:extLst>
          </p:cNvPr>
          <p:cNvSpPr/>
          <p:nvPr/>
        </p:nvSpPr>
        <p:spPr>
          <a:xfrm>
            <a:off x="1377950" y="685351"/>
            <a:ext cx="9436100" cy="5016758"/>
          </a:xfrm>
          <a:prstGeom prst="rect">
            <a:avLst/>
          </a:prstGeom>
        </p:spPr>
        <p:txBody>
          <a:bodyPr wrap="square">
            <a:spAutoFit/>
          </a:bodyPr>
          <a:lstStyle/>
          <a:p>
            <a:pPr algn="ctr">
              <a:spcAft>
                <a:spcPts val="0"/>
              </a:spcAft>
            </a:pPr>
            <a:r>
              <a:rPr lang="en-US" sz="3200" b="1" dirty="0">
                <a:effectLst>
                  <a:outerShdw blurRad="38100" dist="38100" dir="2700000" algn="tl">
                    <a:srgbClr val="000000">
                      <a:alpha val="43137"/>
                    </a:srgbClr>
                  </a:outerShdw>
                </a:effectLst>
              </a:rPr>
              <a:t>Thank you for coming today, to be part of this historic National Day of Prayer &amp; Fasting.</a:t>
            </a:r>
          </a:p>
          <a:p>
            <a:pPr algn="ctr">
              <a:spcAft>
                <a:spcPts val="0"/>
              </a:spcAft>
            </a:pPr>
            <a:endParaRPr lang="en-US" sz="3200" b="1" dirty="0">
              <a:effectLst>
                <a:outerShdw blurRad="38100" dist="38100" dir="2700000" algn="tl">
                  <a:srgbClr val="000000">
                    <a:alpha val="43137"/>
                  </a:srgbClr>
                </a:outerShdw>
              </a:effectLst>
            </a:endParaRPr>
          </a:p>
          <a:p>
            <a:pPr algn="ctr">
              <a:spcAft>
                <a:spcPts val="0"/>
              </a:spcAft>
            </a:pPr>
            <a:r>
              <a:rPr lang="en-US" sz="3200" b="1" dirty="0">
                <a:effectLst>
                  <a:outerShdw blurRad="38100" dist="38100" dir="2700000" algn="tl">
                    <a:srgbClr val="000000">
                      <a:alpha val="43137"/>
                    </a:srgbClr>
                  </a:outerShdw>
                </a:effectLst>
              </a:rPr>
              <a:t>Thanks to all those who have contributed and helped make this day the success it has been.</a:t>
            </a:r>
          </a:p>
          <a:p>
            <a:pPr algn="ctr">
              <a:spcAft>
                <a:spcPts val="0"/>
              </a:spcAft>
            </a:pPr>
            <a:endParaRPr lang="en-US" sz="3200" b="1" dirty="0">
              <a:effectLst>
                <a:outerShdw blurRad="38100" dist="38100" dir="2700000" algn="tl">
                  <a:srgbClr val="000000">
                    <a:alpha val="43137"/>
                  </a:srgbClr>
                </a:outerShdw>
              </a:effectLst>
            </a:endParaRPr>
          </a:p>
          <a:p>
            <a:pPr algn="ctr">
              <a:spcAft>
                <a:spcPts val="0"/>
              </a:spcAft>
            </a:pPr>
            <a:r>
              <a:rPr lang="en-US" sz="3200" b="1" dirty="0">
                <a:effectLst>
                  <a:outerShdw blurRad="38100" dist="38100" dir="2700000" algn="tl">
                    <a:srgbClr val="000000">
                      <a:alpha val="43137"/>
                    </a:srgbClr>
                  </a:outerShdw>
                </a:effectLst>
              </a:rPr>
              <a:t>God bless you and keep you as you carry the presence of God into your communities.</a:t>
            </a:r>
          </a:p>
          <a:p>
            <a:pPr algn="ctr">
              <a:spcAft>
                <a:spcPts val="0"/>
              </a:spcAft>
            </a:pPr>
            <a:endParaRPr lang="en-US" sz="3200" b="1" dirty="0">
              <a:effectLst>
                <a:outerShdw blurRad="38100" dist="38100" dir="2700000" algn="tl">
                  <a:srgbClr val="000000">
                    <a:alpha val="43137"/>
                  </a:srgbClr>
                </a:outerShdw>
              </a:effectLst>
            </a:endParaRPr>
          </a:p>
          <a:p>
            <a:pPr algn="ctr">
              <a:spcAft>
                <a:spcPts val="0"/>
              </a:spcAft>
            </a:pPr>
            <a:r>
              <a:rPr lang="en-US" sz="3200" b="1" dirty="0">
                <a:effectLst>
                  <a:outerShdw blurRad="38100" dist="38100" dir="2700000" algn="tl">
                    <a:srgbClr val="000000">
                      <a:alpha val="43137"/>
                    </a:srgbClr>
                  </a:outerShdw>
                </a:effectLst>
              </a:rPr>
              <a:t>Together we are making a difference! </a:t>
            </a:r>
          </a:p>
        </p:txBody>
      </p:sp>
    </p:spTree>
    <p:extLst>
      <p:ext uri="{BB962C8B-B14F-4D97-AF65-F5344CB8AC3E}">
        <p14:creationId xmlns:p14="http://schemas.microsoft.com/office/powerpoint/2010/main" val="2988850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5224D5DC-72CC-4C1E-ABB5-E6F5A8A13A5F}"/>
              </a:ext>
            </a:extLst>
          </p:cNvPr>
          <p:cNvSpPr/>
          <p:nvPr/>
        </p:nvSpPr>
        <p:spPr>
          <a:xfrm>
            <a:off x="825500" y="584141"/>
            <a:ext cx="10566400" cy="5232202"/>
          </a:xfrm>
          <a:prstGeom prst="rect">
            <a:avLst/>
          </a:prstGeom>
        </p:spPr>
        <p:txBody>
          <a:bodyPr wrap="square">
            <a:spAutoFit/>
          </a:bodyPr>
          <a:lstStyle/>
          <a:p>
            <a:pPr lvl="2" algn="ctr"/>
            <a:r>
              <a:rPr lang="en-AU" sz="9600" b="1" dirty="0"/>
              <a:t>SAVE THE DATE</a:t>
            </a:r>
            <a:endParaRPr lang="en-AU" sz="5400" b="1" dirty="0">
              <a:ea typeface="Calibri" panose="020F0502020204030204" pitchFamily="34" charset="0"/>
              <a:cs typeface="Times New Roman" panose="02020603050405020304" pitchFamily="18" charset="0"/>
            </a:endParaRPr>
          </a:p>
          <a:p>
            <a:pPr algn="ctr"/>
            <a:r>
              <a:rPr lang="en-AU" sz="6600" b="1" dirty="0"/>
              <a:t>NATIONAL DAY OF </a:t>
            </a:r>
          </a:p>
          <a:p>
            <a:pPr algn="ctr"/>
            <a:r>
              <a:rPr lang="en-AU" sz="6600" b="1" dirty="0"/>
              <a:t>PRAYER &amp; FASTING 2022</a:t>
            </a:r>
          </a:p>
          <a:p>
            <a:pPr algn="ctr"/>
            <a:endParaRPr lang="en-AU" sz="4000" b="1" dirty="0"/>
          </a:p>
          <a:p>
            <a:pPr algn="ctr"/>
            <a:r>
              <a:rPr lang="en-AU" sz="6600" b="1" dirty="0"/>
              <a:t>Saturday 26 February 2022</a:t>
            </a:r>
          </a:p>
        </p:txBody>
      </p:sp>
    </p:spTree>
    <p:extLst>
      <p:ext uri="{BB962C8B-B14F-4D97-AF65-F5344CB8AC3E}">
        <p14:creationId xmlns:p14="http://schemas.microsoft.com/office/powerpoint/2010/main" val="670668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A53297DF-DB03-4A2D-BB73-743A6FADDD6C}"/>
              </a:ext>
            </a:extLst>
          </p:cNvPr>
          <p:cNvSpPr/>
          <p:nvPr/>
        </p:nvSpPr>
        <p:spPr>
          <a:xfrm>
            <a:off x="825500" y="508000"/>
            <a:ext cx="10934700" cy="5632311"/>
          </a:xfrm>
          <a:prstGeom prst="rect">
            <a:avLst/>
          </a:prstGeom>
        </p:spPr>
        <p:txBody>
          <a:bodyPr wrap="square">
            <a:spAutoFit/>
          </a:bodyPr>
          <a:lstStyle/>
          <a:p>
            <a:r>
              <a:rPr lang="en-AU" sz="3600" b="1" dirty="0">
                <a:effectLst>
                  <a:outerShdw blurRad="38100" dist="38100" dir="2700000" algn="tl">
                    <a:srgbClr val="000000">
                      <a:alpha val="43137"/>
                    </a:srgbClr>
                  </a:outerShdw>
                </a:effectLst>
              </a:rPr>
              <a:t>Our Father, who is in heaven, </a:t>
            </a:r>
          </a:p>
          <a:p>
            <a:r>
              <a:rPr lang="en-AU" sz="3600" b="1" dirty="0">
                <a:effectLst>
                  <a:outerShdw blurRad="38100" dist="38100" dir="2700000" algn="tl">
                    <a:srgbClr val="000000">
                      <a:alpha val="43137"/>
                    </a:srgbClr>
                  </a:outerShdw>
                </a:effectLst>
              </a:rPr>
              <a:t>Hallowed be your Name; Your kingdom come; </a:t>
            </a:r>
          </a:p>
          <a:p>
            <a:r>
              <a:rPr lang="en-AU" sz="3600" b="1" dirty="0">
                <a:effectLst>
                  <a:outerShdw blurRad="38100" dist="38100" dir="2700000" algn="tl">
                    <a:srgbClr val="000000">
                      <a:alpha val="43137"/>
                    </a:srgbClr>
                  </a:outerShdw>
                </a:effectLst>
              </a:rPr>
              <a:t>Your will be done in earth, as it is in heaven: </a:t>
            </a:r>
          </a:p>
          <a:p>
            <a:r>
              <a:rPr lang="en-AU" sz="3600" b="1" dirty="0">
                <a:effectLst>
                  <a:outerShdw blurRad="38100" dist="38100" dir="2700000" algn="tl">
                    <a:srgbClr val="000000">
                      <a:alpha val="43137"/>
                    </a:srgbClr>
                  </a:outerShdw>
                </a:effectLst>
              </a:rPr>
              <a:t>Give us this day our daily bread;</a:t>
            </a:r>
            <a:endParaRPr lang="en-AU" sz="3600" dirty="0">
              <a:effectLst>
                <a:outerShdw blurRad="38100" dist="38100" dir="2700000" algn="tl">
                  <a:srgbClr val="000000">
                    <a:alpha val="43137"/>
                  </a:srgbClr>
                </a:outerShdw>
              </a:effectLst>
            </a:endParaRPr>
          </a:p>
          <a:p>
            <a:r>
              <a:rPr lang="en-AU" sz="3600" b="1" dirty="0">
                <a:effectLst>
                  <a:outerShdw blurRad="38100" dist="38100" dir="2700000" algn="tl">
                    <a:srgbClr val="000000">
                      <a:alpha val="43137"/>
                    </a:srgbClr>
                  </a:outerShdw>
                </a:effectLst>
              </a:rPr>
              <a:t>And forgive us our sins, </a:t>
            </a:r>
          </a:p>
          <a:p>
            <a:r>
              <a:rPr lang="en-AU" sz="3600" b="1" dirty="0">
                <a:effectLst>
                  <a:outerShdw blurRad="38100" dist="38100" dir="2700000" algn="tl">
                    <a:srgbClr val="000000">
                      <a:alpha val="43137"/>
                    </a:srgbClr>
                  </a:outerShdw>
                </a:effectLst>
              </a:rPr>
              <a:t>as we forgive those who sin against us; </a:t>
            </a:r>
          </a:p>
          <a:p>
            <a:r>
              <a:rPr lang="en-AU" sz="3600" b="1" dirty="0">
                <a:effectLst>
                  <a:outerShdw blurRad="38100" dist="38100" dir="2700000" algn="tl">
                    <a:srgbClr val="000000">
                      <a:alpha val="43137"/>
                    </a:srgbClr>
                  </a:outerShdw>
                </a:effectLst>
              </a:rPr>
              <a:t>Lead us not into temptation,</a:t>
            </a:r>
            <a:endParaRPr lang="en-AU" sz="3600" dirty="0">
              <a:effectLst>
                <a:outerShdw blurRad="38100" dist="38100" dir="2700000" algn="tl">
                  <a:srgbClr val="000000">
                    <a:alpha val="43137"/>
                  </a:srgbClr>
                </a:outerShdw>
              </a:effectLst>
            </a:endParaRPr>
          </a:p>
          <a:p>
            <a:r>
              <a:rPr lang="en-AU" sz="3600" b="1" dirty="0">
                <a:effectLst>
                  <a:outerShdw blurRad="38100" dist="38100" dir="2700000" algn="tl">
                    <a:srgbClr val="000000">
                      <a:alpha val="43137"/>
                    </a:srgbClr>
                  </a:outerShdw>
                </a:effectLst>
              </a:rPr>
              <a:t>But deliver us from the evil one: </a:t>
            </a:r>
          </a:p>
          <a:p>
            <a:r>
              <a:rPr lang="en-AU" sz="3600" b="1" dirty="0">
                <a:effectLst>
                  <a:outerShdw blurRad="38100" dist="38100" dir="2700000" algn="tl">
                    <a:srgbClr val="000000">
                      <a:alpha val="43137"/>
                    </a:srgbClr>
                  </a:outerShdw>
                </a:effectLst>
              </a:rPr>
              <a:t>For Yours is the kingdom, the power, </a:t>
            </a:r>
          </a:p>
          <a:p>
            <a:r>
              <a:rPr lang="en-AU" sz="3600" b="1" dirty="0">
                <a:effectLst>
                  <a:outerShdw blurRad="38100" dist="38100" dir="2700000" algn="tl">
                    <a:srgbClr val="000000">
                      <a:alpha val="43137"/>
                    </a:srgbClr>
                  </a:outerShdw>
                </a:effectLst>
              </a:rPr>
              <a:t>and the glory, for ever and ever. Amen.</a:t>
            </a:r>
            <a:endParaRPr lang="en-AU"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364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D6D59639-D534-46BA-82F6-0A58F42E165B}"/>
              </a:ext>
            </a:extLst>
          </p:cNvPr>
          <p:cNvSpPr/>
          <p:nvPr/>
        </p:nvSpPr>
        <p:spPr>
          <a:xfrm>
            <a:off x="444500" y="472658"/>
            <a:ext cx="11239500" cy="5755422"/>
          </a:xfrm>
          <a:prstGeom prst="rect">
            <a:avLst/>
          </a:prstGeom>
        </p:spPr>
        <p:txBody>
          <a:bodyPr wrap="square">
            <a:spAutoFit/>
          </a:bodyPr>
          <a:lstStyle/>
          <a:p>
            <a:r>
              <a:rPr lang="en-AU" sz="3200" b="1" dirty="0">
                <a:effectLst/>
                <a:latin typeface="Calibri" panose="020F0502020204030204" pitchFamily="34" charset="0"/>
                <a:ea typeface="Times New Roman" panose="02020603050405020304" pitchFamily="18" charset="0"/>
                <a:cs typeface="Cambria" panose="02040503050406030204" pitchFamily="18" charset="0"/>
              </a:rPr>
              <a:t>Let us together welcome JESUS, the King of Kings and Lord of Lords. Psalm 24:7. </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r>
              <a:rPr lang="en-AU" sz="1200" b="1" dirty="0">
                <a:effectLst/>
                <a:ea typeface="Times New Roman" panose="02020603050405020304" pitchFamily="18" charset="0"/>
                <a:cs typeface="Cambria" panose="02040503050406030204" pitchFamily="18" charset="0"/>
              </a:rPr>
              <a:t> </a:t>
            </a:r>
            <a:endParaRPr lang="en-AU" sz="1200" dirty="0">
              <a:effectLst/>
              <a:ea typeface="Times New Roman" panose="02020603050405020304" pitchFamily="18" charset="0"/>
              <a:cs typeface="Cambria" panose="02040503050406030204" pitchFamily="18" charset="0"/>
            </a:endParaRPr>
          </a:p>
          <a:p>
            <a:r>
              <a:rPr lang="en-AU" sz="3200" b="1" dirty="0">
                <a:effectLst/>
                <a:latin typeface="Calibri" panose="020F0502020204030204" pitchFamily="34" charset="0"/>
                <a:ea typeface="Times New Roman" panose="02020603050405020304" pitchFamily="18" charset="0"/>
                <a:cs typeface="Cambria" panose="02040503050406030204" pitchFamily="18" charset="0"/>
              </a:rPr>
              <a:t>Let us also stand in the gap, as Daniel did, and repent for our sin as a nation. </a:t>
            </a:r>
          </a:p>
          <a:p>
            <a:endParaRPr lang="en-AU" sz="1200" b="1" dirty="0">
              <a:latin typeface="Calibri" panose="020F0502020204030204" pitchFamily="34" charset="0"/>
              <a:ea typeface="Times New Roman" panose="02020603050405020304" pitchFamily="18" charset="0"/>
              <a:cs typeface="Cambria" panose="02040503050406030204" pitchFamily="18" charset="0"/>
            </a:endParaRPr>
          </a:p>
          <a:p>
            <a:r>
              <a:rPr lang="en-AU" sz="3200" b="1" dirty="0">
                <a:effectLst/>
                <a:latin typeface="Calibri" panose="020F0502020204030204" pitchFamily="34" charset="0"/>
                <a:ea typeface="Times New Roman" panose="02020603050405020304" pitchFamily="18" charset="0"/>
                <a:cs typeface="Cambria" panose="02040503050406030204" pitchFamily="18" charset="0"/>
              </a:rPr>
              <a:t>Prayer is always the starting point, Repentance the foundation for Revival and Transformation. </a:t>
            </a:r>
            <a:r>
              <a:rPr lang="en-AU" sz="3200" dirty="0">
                <a:effectLst/>
                <a:latin typeface="Calibri" panose="020F0502020204030204" pitchFamily="34" charset="0"/>
                <a:ea typeface="Times New Roman" panose="02020603050405020304" pitchFamily="18" charset="0"/>
                <a:cs typeface="Cambria" panose="02040503050406030204" pitchFamily="18" charset="0"/>
              </a:rPr>
              <a:t>2 Chronicles 7:14, Matt 5:6 </a:t>
            </a:r>
          </a:p>
          <a:p>
            <a:endParaRPr lang="en-AU" sz="1200" b="1" dirty="0">
              <a:latin typeface="Calibri" panose="020F0502020204030204" pitchFamily="34" charset="0"/>
              <a:ea typeface="Times New Roman" panose="02020603050405020304" pitchFamily="18" charset="0"/>
              <a:cs typeface="Cambria" panose="02040503050406030204" pitchFamily="18" charset="0"/>
            </a:endParaRPr>
          </a:p>
          <a:p>
            <a:r>
              <a:rPr lang="en-AU" sz="3200" b="1" dirty="0">
                <a:effectLst/>
                <a:latin typeface="Calibri" panose="020F0502020204030204" pitchFamily="34" charset="0"/>
                <a:ea typeface="Times New Roman" panose="02020603050405020304" pitchFamily="18" charset="0"/>
                <a:cs typeface="Cambria" panose="02040503050406030204" pitchFamily="18" charset="0"/>
              </a:rPr>
              <a:t>True repentance is more than talk. It is a change in our attitudes and actions that do not please God.  </a:t>
            </a:r>
          </a:p>
          <a:p>
            <a:endParaRPr lang="en-AU" sz="1200" b="1" dirty="0">
              <a:latin typeface="Calibri" panose="020F0502020204030204" pitchFamily="34" charset="0"/>
              <a:ea typeface="Times New Roman" panose="02020603050405020304" pitchFamily="18" charset="0"/>
              <a:cs typeface="Cambria" panose="02040503050406030204" pitchFamily="18" charset="0"/>
            </a:endParaRPr>
          </a:p>
          <a:p>
            <a:r>
              <a:rPr lang="en-AU" sz="3200" b="1" dirty="0">
                <a:effectLst/>
                <a:latin typeface="Calibri" panose="020F0502020204030204" pitchFamily="34" charset="0"/>
                <a:ea typeface="Times New Roman" panose="02020603050405020304" pitchFamily="18" charset="0"/>
                <a:cs typeface="Cambria" panose="02040503050406030204" pitchFamily="18" charset="0"/>
              </a:rPr>
              <a:t>It is a complete turning away from any wickedness in our lives</a:t>
            </a:r>
          </a:p>
          <a:p>
            <a:r>
              <a:rPr lang="en-AU" sz="3200" b="1" dirty="0">
                <a:effectLst/>
                <a:latin typeface="Calibri" panose="020F0502020204030204" pitchFamily="34" charset="0"/>
                <a:ea typeface="Times New Roman" panose="02020603050405020304" pitchFamily="18" charset="0"/>
                <a:cs typeface="Cambria" panose="02040503050406030204" pitchFamily="18" charset="0"/>
              </a:rPr>
              <a:t> - individually and collectively, and even as a nation.</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3520271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DF3BC84E-64DF-4D6C-B96D-B9CC72A6D028}"/>
              </a:ext>
            </a:extLst>
          </p:cNvPr>
          <p:cNvSpPr/>
          <p:nvPr/>
        </p:nvSpPr>
        <p:spPr>
          <a:xfrm>
            <a:off x="4406018" y="4519324"/>
            <a:ext cx="3379964" cy="1508105"/>
          </a:xfrm>
          <a:prstGeom prst="rect">
            <a:avLst/>
          </a:prstGeom>
        </p:spPr>
        <p:txBody>
          <a:bodyPr wrap="none">
            <a:spAutoFit/>
          </a:bodyPr>
          <a:lstStyle/>
          <a:p>
            <a:endParaRPr lang="en-AU" sz="3200" dirty="0">
              <a:solidFill>
                <a:schemeClr val="bg1"/>
              </a:solidFill>
              <a:effectLst>
                <a:outerShdw blurRad="38100" dist="38100" dir="2700000" algn="tl">
                  <a:srgbClr val="000000">
                    <a:alpha val="43137"/>
                  </a:srgbClr>
                </a:outerShdw>
              </a:effectLst>
            </a:endParaRPr>
          </a:p>
          <a:p>
            <a:r>
              <a:rPr lang="en-AU" sz="6000" dirty="0">
                <a:effectLst>
                  <a:outerShdw blurRad="38100" dist="38100" dir="2700000" algn="tl">
                    <a:srgbClr val="000000">
                      <a:alpha val="43137"/>
                    </a:srgbClr>
                  </a:outerShdw>
                </a:effectLst>
              </a:rPr>
              <a:t>SESSION 2</a:t>
            </a:r>
          </a:p>
        </p:txBody>
      </p:sp>
      <p:sp>
        <p:nvSpPr>
          <p:cNvPr id="5" name="Rectangle 4">
            <a:extLst>
              <a:ext uri="{FF2B5EF4-FFF2-40B4-BE49-F238E27FC236}">
                <a16:creationId xmlns:a16="http://schemas.microsoft.com/office/drawing/2014/main" id="{A434CF1E-DAF4-41CC-BB2D-7328212D1147}"/>
              </a:ext>
            </a:extLst>
          </p:cNvPr>
          <p:cNvSpPr/>
          <p:nvPr/>
        </p:nvSpPr>
        <p:spPr>
          <a:xfrm>
            <a:off x="889000" y="482601"/>
            <a:ext cx="10274300" cy="3785652"/>
          </a:xfrm>
          <a:prstGeom prst="rect">
            <a:avLst/>
          </a:prstGeom>
        </p:spPr>
        <p:txBody>
          <a:bodyPr wrap="square">
            <a:spAutoFit/>
          </a:bodyPr>
          <a:lstStyle/>
          <a:p>
            <a:pPr lvl="0" algn="ctr">
              <a:spcAft>
                <a:spcPts val="0"/>
              </a:spcAft>
              <a:buSzPts val="1400"/>
            </a:pPr>
            <a:r>
              <a:rPr lang="en-AU" sz="6000" b="1" dirty="0">
                <a:effectLst>
                  <a:outerShdw blurRad="38100" dist="38100" dir="2700000" algn="tl">
                    <a:srgbClr val="000000">
                      <a:alpha val="43137"/>
                    </a:srgbClr>
                  </a:outerShdw>
                </a:effectLst>
              </a:rPr>
              <a:t>Pray for the Coronavirus </a:t>
            </a:r>
            <a:r>
              <a:rPr lang="en-US" sz="6000" b="1" dirty="0">
                <a:effectLst>
                  <a:outerShdw blurRad="38100" dist="38100" dir="2700000" algn="tl">
                    <a:srgbClr val="000000">
                      <a:alpha val="43137"/>
                    </a:srgbClr>
                  </a:outerShdw>
                </a:effectLst>
              </a:rPr>
              <a:t>- Thanks for Rain, </a:t>
            </a:r>
          </a:p>
          <a:p>
            <a:pPr lvl="0" algn="ctr">
              <a:spcAft>
                <a:spcPts val="0"/>
              </a:spcAft>
              <a:buSzPts val="1400"/>
            </a:pPr>
            <a:r>
              <a:rPr lang="en-US" sz="6000" b="1" dirty="0">
                <a:effectLst>
                  <a:outerShdw blurRad="38100" dist="38100" dir="2700000" algn="tl">
                    <a:srgbClr val="000000">
                      <a:alpha val="43137"/>
                    </a:srgbClr>
                  </a:outerShdw>
                </a:effectLst>
              </a:rPr>
              <a:t>End to Bushfires and </a:t>
            </a:r>
          </a:p>
          <a:p>
            <a:pPr lvl="0" algn="ctr">
              <a:spcAft>
                <a:spcPts val="0"/>
              </a:spcAft>
              <a:buSzPts val="1400"/>
            </a:pPr>
            <a:r>
              <a:rPr lang="en-US" sz="6000" b="1" dirty="0">
                <a:effectLst>
                  <a:outerShdw blurRad="38100" dist="38100" dir="2700000" algn="tl">
                    <a:srgbClr val="000000">
                      <a:alpha val="43137"/>
                    </a:srgbClr>
                  </a:outerShdw>
                </a:effectLst>
              </a:rPr>
              <a:t>Great Harvest</a:t>
            </a:r>
            <a:endParaRPr lang="en-AU" sz="6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02413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A434CF1E-DAF4-41CC-BB2D-7328212D1147}"/>
              </a:ext>
            </a:extLst>
          </p:cNvPr>
          <p:cNvSpPr/>
          <p:nvPr/>
        </p:nvSpPr>
        <p:spPr>
          <a:xfrm>
            <a:off x="889000" y="482601"/>
            <a:ext cx="10274300" cy="5338384"/>
          </a:xfrm>
          <a:prstGeom prst="rect">
            <a:avLst/>
          </a:prstGeom>
        </p:spPr>
        <p:txBody>
          <a:bodyPr wrap="square">
            <a:spAutoFit/>
          </a:bodyPr>
          <a:lstStyle/>
          <a:p>
            <a:pPr marL="342900" lvl="0" indent="-342900">
              <a:lnSpc>
                <a:spcPct val="107000"/>
              </a:lnSpc>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Give thanks that Australia has been spared the worst of this disease. </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marL="457200">
              <a:lnSpc>
                <a:spcPct val="107000"/>
              </a:lnSpc>
            </a:pPr>
            <a:r>
              <a:rPr lang="en-AU" sz="3200" b="1" dirty="0">
                <a:effectLst/>
                <a:latin typeface="Calibri" panose="020F0502020204030204" pitchFamily="34" charset="0"/>
                <a:ea typeface="Times New Roman" panose="02020603050405020304" pitchFamily="18" charset="0"/>
                <a:cs typeface="Cambria" panose="02040503050406030204" pitchFamily="18" charset="0"/>
              </a:rPr>
              <a:t>Last year we prayed for the Coronavirus. So far, our death rate is 36 times lower than the USA and 43 times lower than the UK. </a:t>
            </a:r>
          </a:p>
          <a:p>
            <a:pPr marL="457200">
              <a:lnSpc>
                <a:spcPct val="107000"/>
              </a:lnSpc>
            </a:pP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marL="342900" lvl="0" indent="-342900">
              <a:lnSpc>
                <a:spcPct val="107000"/>
              </a:lnSpc>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For the abatement of the Coronavirus in our nation, wisdom for governments, particularly State Governments as they administrate policies to curtail the Coronavirus and healing for those affected</a:t>
            </a:r>
            <a:r>
              <a:rPr lang="en-AU" sz="1800" b="1" dirty="0">
                <a:effectLst/>
                <a:latin typeface="Calibri" panose="020F0502020204030204" pitchFamily="34" charset="0"/>
                <a:ea typeface="Times New Roman" panose="02020603050405020304" pitchFamily="18" charset="0"/>
                <a:cs typeface="Cambria" panose="02040503050406030204" pitchFamily="18" charset="0"/>
              </a:rPr>
              <a:t>.</a:t>
            </a:r>
            <a:endParaRPr lang="en-AU" sz="1800"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1754586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E4E738B8-0E16-443F-8D21-235F9C421838}"/>
              </a:ext>
            </a:extLst>
          </p:cNvPr>
          <p:cNvSpPr/>
          <p:nvPr/>
        </p:nvSpPr>
        <p:spPr>
          <a:xfrm>
            <a:off x="635000" y="380665"/>
            <a:ext cx="10922000" cy="6231514"/>
          </a:xfrm>
          <a:prstGeom prst="rect">
            <a:avLst/>
          </a:prstGeom>
        </p:spPr>
        <p:txBody>
          <a:bodyPr wrap="square">
            <a:spAutoFit/>
          </a:bodyPr>
          <a:lstStyle/>
          <a:p>
            <a:pPr marL="342900" lvl="0" indent="-342900">
              <a:lnSpc>
                <a:spcPct val="107000"/>
              </a:lnSpc>
              <a:buFont typeface="Symbol" panose="05050102010706020507" pitchFamily="18" charset="2"/>
              <a:buChar char=""/>
            </a:pPr>
            <a:r>
              <a:rPr lang="en-US" sz="3200" b="1" dirty="0">
                <a:effectLst/>
                <a:latin typeface="Calibri" panose="020F0502020204030204" pitchFamily="34" charset="0"/>
                <a:ea typeface="Times New Roman" panose="02020603050405020304" pitchFamily="18" charset="0"/>
                <a:cs typeface="Cambria" panose="02040503050406030204" pitchFamily="18" charset="0"/>
              </a:rPr>
              <a:t>For all the researchers and scientists working on the Coronavirus, here in Australia and around the world. Pray for wisdom, </a:t>
            </a:r>
            <a:r>
              <a:rPr lang="en-US" sz="3200" b="1" dirty="0" err="1">
                <a:effectLst/>
                <a:latin typeface="Calibri" panose="020F0502020204030204" pitchFamily="34" charset="0"/>
                <a:ea typeface="Times New Roman" panose="02020603050405020304" pitchFamily="18" charset="0"/>
                <a:cs typeface="Cambria" panose="02040503050406030204" pitchFamily="18" charset="0"/>
              </a:rPr>
              <a:t>favour</a:t>
            </a:r>
            <a:r>
              <a:rPr lang="en-US" sz="3200" b="1" dirty="0">
                <a:effectLst/>
                <a:latin typeface="Calibri" panose="020F0502020204030204" pitchFamily="34" charset="0"/>
                <a:ea typeface="Times New Roman" panose="02020603050405020304" pitchFamily="18" charset="0"/>
                <a:cs typeface="Cambria" panose="02040503050406030204" pitchFamily="18" charset="0"/>
              </a:rPr>
              <a:t> and divine inspiration </a:t>
            </a:r>
            <a:r>
              <a:rPr lang="en-US" sz="3200" b="1" dirty="0">
                <a:latin typeface="Calibri" panose="020F0502020204030204" pitchFamily="34" charset="0"/>
                <a:ea typeface="Times New Roman" panose="02020603050405020304" pitchFamily="18" charset="0"/>
                <a:cs typeface="Cambria" panose="02040503050406030204" pitchFamily="18" charset="0"/>
              </a:rPr>
              <a:t>that</a:t>
            </a:r>
            <a:r>
              <a:rPr lang="en-US" sz="3200" b="1" dirty="0">
                <a:effectLst/>
                <a:latin typeface="Calibri" panose="020F0502020204030204" pitchFamily="34" charset="0"/>
                <a:ea typeface="Times New Roman" panose="02020603050405020304" pitchFamily="18" charset="0"/>
                <a:cs typeface="Cambria" panose="02040503050406030204" pitchFamily="18" charset="0"/>
              </a:rPr>
              <a:t> they may work together to release ethical vaccines all over the world. </a:t>
            </a:r>
          </a:p>
          <a:p>
            <a:pPr lvl="0">
              <a:lnSpc>
                <a:spcPct val="107000"/>
              </a:lnSpc>
            </a:pPr>
            <a:endParaRPr lang="en-AU" sz="3600" dirty="0">
              <a:effectLst/>
              <a:latin typeface="Cambria" panose="02040503050406030204" pitchFamily="18" charset="0"/>
              <a:ea typeface="Times New Roman" panose="02020603050405020304" pitchFamily="18" charset="0"/>
              <a:cs typeface="Cambria" panose="02040503050406030204" pitchFamily="18" charset="0"/>
            </a:endParaRPr>
          </a:p>
          <a:p>
            <a:pPr marL="342900" lvl="0" indent="-342900">
              <a:lnSpc>
                <a:spcPct val="107000"/>
              </a:lnSpc>
              <a:buFont typeface="Symbol" panose="05050102010706020507" pitchFamily="18" charset="2"/>
              <a:buChar char=""/>
            </a:pPr>
            <a:r>
              <a:rPr lang="en-US" sz="3200" b="1" dirty="0">
                <a:effectLst/>
                <a:latin typeface="Calibri" panose="020F0502020204030204" pitchFamily="34" charset="0"/>
                <a:ea typeface="Times New Roman" panose="02020603050405020304" pitchFamily="18" charset="0"/>
                <a:cs typeface="Cambria" panose="02040503050406030204" pitchFamily="18" charset="0"/>
              </a:rPr>
              <a:t>For all the countries where people have been affected by the Coronavirus with well over 100 million cases worldwide and between 2 to 3 million deaths to date. Pray that the Coronavirus will be contained, and those affected will experience the healing power of God.</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lvl="0">
              <a:lnSpc>
                <a:spcPct val="107000"/>
              </a:lnSpc>
            </a:pPr>
            <a:r>
              <a:rPr lang="en-US" sz="3200" b="1" dirty="0">
                <a:solidFill>
                  <a:schemeClr val="bg1"/>
                </a:solidFill>
                <a:effectLst>
                  <a:outerShdw blurRad="38100" dist="38100" dir="2700000" algn="tl">
                    <a:srgbClr val="000000">
                      <a:alpha val="43137"/>
                    </a:srgbClr>
                  </a:outerShdw>
                </a:effectLst>
              </a:rPr>
              <a:t>  </a:t>
            </a:r>
            <a:endParaRPr lang="en-AU" sz="3200" b="1" dirty="0">
              <a:solidFill>
                <a:schemeClr val="bg1"/>
              </a:solidFill>
              <a:effectLst>
                <a:outerShdw blurRad="38100" dist="38100" dir="2700000" algn="tl">
                  <a:srgbClr val="000000">
                    <a:alpha val="43137"/>
                  </a:srgbClr>
                </a:outerShdw>
              </a:effectLst>
            </a:endParaRPr>
          </a:p>
          <a:p>
            <a:pPr marL="457200">
              <a:spcAft>
                <a:spcPts val="0"/>
              </a:spcAft>
            </a:pPr>
            <a:r>
              <a:rPr lang="en-US" b="1" dirty="0">
                <a:latin typeface="Calibri" panose="020F0502020204030204" pitchFamily="34" charset="0"/>
                <a:ea typeface="Times New Roman" panose="02020603050405020304" pitchFamily="18" charset="0"/>
                <a:cs typeface="Cambria" panose="02040503050406030204" pitchFamily="18" charset="0"/>
              </a:rPr>
              <a:t> </a:t>
            </a:r>
            <a:endParaRPr lang="en-AU" sz="800" b="1" dirty="0">
              <a:effectLst/>
              <a:latin typeface="Cambria" panose="02040503050406030204"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263892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845E0-1177-4268-8FB7-579FDB6C0CC9}"/>
              </a:ext>
            </a:extLst>
          </p:cNvPr>
          <p:cNvSpPr>
            <a:spLocks noGrp="1"/>
          </p:cNvSpPr>
          <p:nvPr>
            <p:ph type="ctrTitle"/>
          </p:nvPr>
        </p:nvSpPr>
        <p:spPr/>
        <p:txBody>
          <a:bodyPr>
            <a:normAutofit/>
          </a:bodyPr>
          <a:lstStyle/>
          <a:p>
            <a:br>
              <a:rPr lang="en-AU" dirty="0"/>
            </a:br>
            <a:endParaRPr lang="en-AU" dirty="0"/>
          </a:p>
        </p:txBody>
      </p:sp>
      <p:sp>
        <p:nvSpPr>
          <p:cNvPr id="3" name="Subtitle 2">
            <a:extLst>
              <a:ext uri="{FF2B5EF4-FFF2-40B4-BE49-F238E27FC236}">
                <a16:creationId xmlns:a16="http://schemas.microsoft.com/office/drawing/2014/main" id="{68F8FE65-5E17-471D-96AE-CEF138D40A07}"/>
              </a:ext>
            </a:extLst>
          </p:cNvPr>
          <p:cNvSpPr>
            <a:spLocks noGrp="1"/>
          </p:cNvSpPr>
          <p:nvPr>
            <p:ph type="subTitle" idx="1"/>
          </p:nvPr>
        </p:nvSpPr>
        <p:spPr/>
        <p:txBody>
          <a:bodyPr>
            <a:normAutofit/>
          </a:bodyPr>
          <a:lstStyle/>
          <a:p>
            <a:endParaRPr lang="en-AU" sz="6000" dirty="0">
              <a:solidFill>
                <a:schemeClr val="bg1"/>
              </a:solidFill>
              <a:effectLst>
                <a:outerShdw blurRad="38100" dist="38100" dir="2700000" algn="tl">
                  <a:srgbClr val="000000">
                    <a:alpha val="43137"/>
                  </a:srgbClr>
                </a:outerShdw>
              </a:effectLst>
            </a:endParaRPr>
          </a:p>
          <a:p>
            <a:endParaRPr lang="en-AU" sz="6000" dirty="0">
              <a:solidFill>
                <a:schemeClr val="bg1"/>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F5A7CDDD-31E7-48FF-881F-941306C746C8}"/>
              </a:ext>
            </a:extLst>
          </p:cNvPr>
          <p:cNvSpPr/>
          <p:nvPr/>
        </p:nvSpPr>
        <p:spPr>
          <a:xfrm>
            <a:off x="850900" y="683465"/>
            <a:ext cx="10490200" cy="5303888"/>
          </a:xfrm>
          <a:prstGeom prst="rect">
            <a:avLst/>
          </a:prstGeom>
        </p:spPr>
        <p:txBody>
          <a:bodyPr wrap="square">
            <a:spAutoFit/>
          </a:bodyPr>
          <a:lstStyle/>
          <a:p>
            <a:pPr marL="342900" lvl="0" indent="-342900">
              <a:lnSpc>
                <a:spcPct val="107000"/>
              </a:lnSpc>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God heard our prayers last year as we prayed for an end to the fires and gave the answer we requested. The fires were quenched, many communities have been rebuilt and many national parks have been restored. Thanks be to God! </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marL="457200"/>
            <a:r>
              <a:rPr lang="en-US" sz="3200" b="1" dirty="0">
                <a:effectLst/>
                <a:latin typeface="Calibri" panose="020F0502020204030204" pitchFamily="34" charset="0"/>
                <a:ea typeface="Times New Roman" panose="02020603050405020304" pitchFamily="18" charset="0"/>
                <a:cs typeface="Cambria" panose="02040503050406030204" pitchFamily="18" charset="0"/>
              </a:rPr>
              <a:t> </a:t>
            </a:r>
            <a:endParaRPr lang="en-AU" sz="3200" dirty="0">
              <a:effectLst/>
              <a:latin typeface="Cambria" panose="02040503050406030204" pitchFamily="18" charset="0"/>
              <a:ea typeface="Times New Roman" panose="02020603050405020304" pitchFamily="18" charset="0"/>
              <a:cs typeface="Cambria" panose="02040503050406030204" pitchFamily="18" charset="0"/>
            </a:endParaRPr>
          </a:p>
          <a:p>
            <a:pPr marL="342900" lvl="0" indent="-342900">
              <a:lnSpc>
                <a:spcPct val="107000"/>
              </a:lnSpc>
              <a:buFont typeface="Symbol" panose="05050102010706020507" pitchFamily="18" charset="2"/>
              <a:buChar char=""/>
            </a:pPr>
            <a:r>
              <a:rPr lang="en-AU" sz="3200" b="1" dirty="0">
                <a:effectLst/>
                <a:latin typeface="Calibri" panose="020F0502020204030204" pitchFamily="34" charset="0"/>
                <a:ea typeface="Times New Roman" panose="02020603050405020304" pitchFamily="18" charset="0"/>
                <a:cs typeface="Cambria" panose="02040503050406030204" pitchFamily="18" charset="0"/>
              </a:rPr>
              <a:t>God heard our prayers last year as we prayed for an end to the drought as well as the fires. We saw dramatic answers to prayer in both cases. Australia has seen above average rainfall across the whole nation. Let us give thanks for the rain and the second-best wheat harvest ever.</a:t>
            </a:r>
            <a:endParaRPr lang="en-AU" sz="32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91791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TotalTime>
  <Words>1899</Words>
  <Application>Microsoft Office PowerPoint</Application>
  <PresentationFormat>Widescreen</PresentationFormat>
  <Paragraphs>196</Paragraphs>
  <Slides>35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Cambria</vt:lpstr>
      <vt:lpstr>Symbol</vt:lpstr>
      <vt:lpstr>Office Theme</vt:lpstr>
      <vt:lpstr>    </vt:lpstr>
      <vt:lpstr>Adoration,  Worship,  Thanksgiving  &amp; Repentance</vt:lpstr>
      <vt:lpstr>We will begin the day  by saying  the Lord’s Prayer together.  Matthew 6:9-18</vt:lpstr>
      <vt:lpstr> </vt:lpstr>
      <vt:lpstr> </vt:lpstr>
      <vt:lpstr> </vt:lpstr>
      <vt:lpstr> </vt:lpstr>
      <vt:lpstr> </vt:lpstr>
      <vt:lpstr> </vt:lpstr>
      <vt:lpstr> </vt:lpstr>
      <vt:lpstr> </vt:lpstr>
      <vt:lpstr>PowerPoint Presentation</vt:lpstr>
      <vt:lpstr> </vt:lpstr>
      <vt:lpstr> </vt:lpstr>
      <vt:lpstr> </vt:lpstr>
      <vt:lpstr> </vt:lpstr>
      <vt:lpstr>PowerPoint Presentation</vt:lpstr>
      <vt:lpstr>PowerPoint Presentation</vt:lpstr>
      <vt:lpstr>PowerPoint Presentation</vt:lpstr>
      <vt:lpstr>PowerPoint Presentation</vt:lpstr>
      <vt:lpstr> </vt:lpstr>
      <vt:lpstr> </vt:lpstr>
      <vt:lpstr>PowerPoint Presentation</vt:lpstr>
      <vt:lpstr>PowerPoint Presentation</vt:lpstr>
      <vt:lpstr>PowerPoint Presentation</vt:lpstr>
      <vt:lpstr> </vt:lpstr>
      <vt:lpstr>Declaration:  Individuals, Church and Nation will Awake to Christ to See a “National Awakening”</vt:lpstr>
      <vt:lpstr>- That Australia would pray,  “Help me wake up Lord.”  - That God would bless the Go2021 initiative  to reach a Billion Souls in May21.  - The Indigenous “Raise the Cross Initiative”  in Central Australia at Haasts Bluff, NT. </vt:lpstr>
      <vt:lpstr> - A release of funds and favour to see the Cross Raised by October 2021.  - That the Lord of the harvest would thrust labourers out into His harvest field.  - Australians would receive Jesus as their Lord and Saviour.  - A Great Awakening in Australia! </vt:lpstr>
      <vt:lpstr>The Australian Awakening Declaration  is a prayerful paraphrase of scripture  from an Australian perspective.   As the scripture says in Colossians 3:16,  “Let the word of Christ dwell in you richly.”   Let us stand in the presence  of our Father in Heaven today  and make this Declaration together  in Jesus Name.</vt:lpstr>
      <vt:lpstr>   Australian Awakening Declaration –  A Call to Awake to Christ    We pray with the Apostle Paul and say, “Wake up oh sleeper, rise from the dead, and Christ will shine on you!"    Wake up, wake up, O Zion!  Clothe yourself with strength.  Put on your beautiful clothes. My heart is steadfast, O God;  I will sing and make music with all my being.  Awake, O harp and lyre!  I will awaken the dawn.  I will praise You, O LORD, among the nations;  I will sing Your praises among the people.</vt:lpstr>
      <vt:lpstr>        We are children of the light  and children of the day.  We do not belong to the night  or to the darkness.  So, let us be awake and sober,  putting on faith and love  as a breastplate,  and the hope of salvation  as a helmet,  and be filled with the Spirit.      </vt:lpstr>
      <vt:lpstr>        Wake up Australia,  for your salvation is nearer now  than when you first believed.  The night is almost gone;  the day of salvation  will soon be here.  So, put on the shining armor  of right living.  Let there be a Great Awakening in Australia.   Let all Australians see Jesus!    LET AUSTRALIA AWAKE TO JESUS!</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Adoration, Worship,  Thanksgiving &amp; Repentance</dc:title>
  <dc:creator>dads 4Kids</dc:creator>
  <cp:lastModifiedBy>dads 4Kids</cp:lastModifiedBy>
  <cp:revision>65</cp:revision>
  <dcterms:created xsi:type="dcterms:W3CDTF">2020-02-16T07:21:12Z</dcterms:created>
  <dcterms:modified xsi:type="dcterms:W3CDTF">2021-02-18T08:07:14Z</dcterms:modified>
</cp:coreProperties>
</file>